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6.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1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9.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27"/>
  </p:notesMasterIdLst>
  <p:sldIdLst>
    <p:sldId id="256" r:id="rId5"/>
    <p:sldId id="258" r:id="rId6"/>
    <p:sldId id="259" r:id="rId7"/>
    <p:sldId id="586" r:id="rId8"/>
    <p:sldId id="264" r:id="rId9"/>
    <p:sldId id="262" r:id="rId10"/>
    <p:sldId id="270" r:id="rId11"/>
    <p:sldId id="265" r:id="rId12"/>
    <p:sldId id="260" r:id="rId13"/>
    <p:sldId id="269" r:id="rId14"/>
    <p:sldId id="271" r:id="rId15"/>
    <p:sldId id="273" r:id="rId16"/>
    <p:sldId id="585" r:id="rId17"/>
    <p:sldId id="272" r:id="rId18"/>
    <p:sldId id="577" r:id="rId19"/>
    <p:sldId id="583" r:id="rId20"/>
    <p:sldId id="578" r:id="rId21"/>
    <p:sldId id="580" r:id="rId22"/>
    <p:sldId id="579" r:id="rId23"/>
    <p:sldId id="587" r:id="rId24"/>
    <p:sldId id="267" r:id="rId25"/>
    <p:sldId id="584" r:id="rId26"/>
  </p:sldIdLst>
  <p:sldSz cx="9144000" cy="5143500" type="screen16x9"/>
  <p:notesSz cx="6858000" cy="9144000"/>
  <p:embeddedFontLst>
    <p:embeddedFont>
      <p:font typeface="Concert One" pitchFamily="2" charset="0"/>
      <p:regular r:id="rId28"/>
    </p:embeddedFont>
    <p:embeddedFont>
      <p:font typeface="Roboto Mono Medium" panose="00000009000000000000" pitchFamily="49"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5B729-0FDF-DD4B-58E4-6B95CA1D007C}" name="Wilcox, Emily (PETL/EPFT)" initials="EW" userId="S::Emily.Wilcox@gnb.ca::6b0a450c-7c96-479d-a73e-6d600a98ba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AC46B-EDE0-4E5F-8977-4A7F34C7B6AD}" v="6" dt="2024-12-19T16:19:16.723"/>
    <p1510:client id="{2E09EC8D-786E-4F2A-8E8B-B61D5DDF6E3C}" v="9" dt="2024-12-19T21:53:41.672"/>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264" autoAdjust="0"/>
  </p:normalViewPr>
  <p:slideViewPr>
    <p:cSldViewPr snapToGrid="0">
      <p:cViewPr varScale="1">
        <p:scale>
          <a:sx n="26" d="100"/>
          <a:sy n="26" d="100"/>
        </p:scale>
        <p:origin x="12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011AC46B-EDE0-4E5F-8977-4A7F34C7B6AD}"/>
    <pc:docChg chg="undo redo custSel delSld modSld">
      <pc:chgData name="Emily Worthen" userId="709f8fea-2bbb-4230-ae79-fb48f1fa27db" providerId="ADAL" clId="{011AC46B-EDE0-4E5F-8977-4A7F34C7B6AD}" dt="2024-12-19T16:19:27.634" v="33" actId="1076"/>
      <pc:docMkLst>
        <pc:docMk/>
      </pc:docMkLst>
      <pc:sldChg chg="addSp delSp modSp mod delAnim modAnim">
        <pc:chgData name="Emily Worthen" userId="709f8fea-2bbb-4230-ae79-fb48f1fa27db" providerId="ADAL" clId="{011AC46B-EDE0-4E5F-8977-4A7F34C7B6AD}" dt="2024-12-19T15:20:03.126" v="5" actId="1076"/>
        <pc:sldMkLst>
          <pc:docMk/>
          <pc:sldMk cId="0" sldId="262"/>
        </pc:sldMkLst>
        <pc:picChg chg="del">
          <ac:chgData name="Emily Worthen" userId="709f8fea-2bbb-4230-ae79-fb48f1fa27db" providerId="ADAL" clId="{011AC46B-EDE0-4E5F-8977-4A7F34C7B6AD}" dt="2024-12-19T15:19:13.982" v="0" actId="21"/>
          <ac:picMkLst>
            <pc:docMk/>
            <pc:sldMk cId="0" sldId="262"/>
            <ac:picMk id="2" creationId="{2BEDEC64-CF17-B850-C38F-60039F258AE7}"/>
          </ac:picMkLst>
        </pc:picChg>
        <pc:picChg chg="add mod">
          <ac:chgData name="Emily Worthen" userId="709f8fea-2bbb-4230-ae79-fb48f1fa27db" providerId="ADAL" clId="{011AC46B-EDE0-4E5F-8977-4A7F34C7B6AD}" dt="2024-12-19T15:20:03.126" v="5" actId="1076"/>
          <ac:picMkLst>
            <pc:docMk/>
            <pc:sldMk cId="0" sldId="262"/>
            <ac:picMk id="3" creationId="{9BA23671-E39D-73AA-F67B-63019A0595E1}"/>
          </ac:picMkLst>
        </pc:picChg>
      </pc:sldChg>
      <pc:sldChg chg="del">
        <pc:chgData name="Emily Worthen" userId="709f8fea-2bbb-4230-ae79-fb48f1fa27db" providerId="ADAL" clId="{011AC46B-EDE0-4E5F-8977-4A7F34C7B6AD}" dt="2024-12-19T15:22:22.284" v="27" actId="2696"/>
        <pc:sldMkLst>
          <pc:docMk/>
          <pc:sldMk cId="3182436980" sldId="268"/>
        </pc:sldMkLst>
      </pc:sldChg>
      <pc:sldChg chg="addSp delSp modSp mod delAnim modAnim">
        <pc:chgData name="Emily Worthen" userId="709f8fea-2bbb-4230-ae79-fb48f1fa27db" providerId="ADAL" clId="{011AC46B-EDE0-4E5F-8977-4A7F34C7B6AD}" dt="2024-12-19T16:19:27.634" v="33" actId="1076"/>
        <pc:sldMkLst>
          <pc:docMk/>
          <pc:sldMk cId="3798508055" sldId="580"/>
        </pc:sldMkLst>
        <pc:picChg chg="add mod">
          <ac:chgData name="Emily Worthen" userId="709f8fea-2bbb-4230-ae79-fb48f1fa27db" providerId="ADAL" clId="{011AC46B-EDE0-4E5F-8977-4A7F34C7B6AD}" dt="2024-12-19T16:19:27.634" v="33" actId="1076"/>
          <ac:picMkLst>
            <pc:docMk/>
            <pc:sldMk cId="3798508055" sldId="580"/>
            <ac:picMk id="2" creationId="{7DADDF1D-18C1-ABDD-81D4-F8C164F2DAE5}"/>
          </ac:picMkLst>
        </pc:picChg>
        <pc:picChg chg="del">
          <ac:chgData name="Emily Worthen" userId="709f8fea-2bbb-4230-ae79-fb48f1fa27db" providerId="ADAL" clId="{011AC46B-EDE0-4E5F-8977-4A7F34C7B6AD}" dt="2024-12-19T15:23:39.288" v="28" actId="21"/>
          <ac:picMkLst>
            <pc:docMk/>
            <pc:sldMk cId="3798508055" sldId="580"/>
            <ac:picMk id="3" creationId="{ED21F2C0-5A50-83BC-9C7F-B674AB5B74DD}"/>
          </ac:picMkLst>
        </pc:picChg>
      </pc:sldChg>
      <pc:sldChg chg="addSp delSp modSp mod">
        <pc:chgData name="Emily Worthen" userId="709f8fea-2bbb-4230-ae79-fb48f1fa27db" providerId="ADAL" clId="{011AC46B-EDE0-4E5F-8977-4A7F34C7B6AD}" dt="2024-12-19T15:21:58.415" v="26" actId="1076"/>
        <pc:sldMkLst>
          <pc:docMk/>
          <pc:sldMk cId="611731607" sldId="585"/>
        </pc:sldMkLst>
        <pc:picChg chg="add del mod">
          <ac:chgData name="Emily Worthen" userId="709f8fea-2bbb-4230-ae79-fb48f1fa27db" providerId="ADAL" clId="{011AC46B-EDE0-4E5F-8977-4A7F34C7B6AD}" dt="2024-12-19T15:21:58.415" v="26" actId="1076"/>
          <ac:picMkLst>
            <pc:docMk/>
            <pc:sldMk cId="611731607" sldId="585"/>
            <ac:picMk id="6" creationId="{EFC30F5C-0B25-A065-A57E-4131E3C25C72}"/>
          </ac:picMkLst>
        </pc:picChg>
        <pc:picChg chg="add del">
          <ac:chgData name="Emily Worthen" userId="709f8fea-2bbb-4230-ae79-fb48f1fa27db" providerId="ADAL" clId="{011AC46B-EDE0-4E5F-8977-4A7F34C7B6AD}" dt="2024-12-19T15:21:47.706" v="20" actId="21"/>
          <ac:picMkLst>
            <pc:docMk/>
            <pc:sldMk cId="611731607" sldId="585"/>
            <ac:picMk id="1028" creationId="{E5BC59BD-B911-1BA0-7473-8B8C0886DAF6}"/>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49614625155293"/>
          <c:y val="7.162664283396894E-2"/>
          <c:w val="0.7647627853336515"/>
          <c:h val="0.72695822040876201"/>
        </c:manualLayout>
      </c:layout>
      <c:lineChart>
        <c:grouping val="standard"/>
        <c:varyColors val="0"/>
        <c:ser>
          <c:idx val="0"/>
          <c:order val="0"/>
          <c:tx>
            <c:strRef>
              <c:f>'1710000901-noSymbol-1'!$E$1</c:f>
              <c:strCache>
                <c:ptCount val="1"/>
                <c:pt idx="0">
                  <c:v>Value</c:v>
                </c:pt>
              </c:strCache>
            </c:strRef>
          </c:tx>
          <c:spPr>
            <a:ln w="28575" cap="rnd">
              <a:solidFill>
                <a:schemeClr val="accent1"/>
              </a:solidFill>
              <a:round/>
            </a:ln>
            <a:effectLst/>
          </c:spPr>
          <c:marker>
            <c:symbol val="none"/>
          </c:marker>
          <c:cat>
            <c:numRef>
              <c:f>'1710000901-noSymbol-1'!$D$2:$D$290</c:f>
              <c:numCache>
                <c:formatCode>mmm\ yyyy</c:formatCode>
                <c:ptCount val="203"/>
                <c:pt idx="0">
                  <c:v>26665</c:v>
                </c:pt>
                <c:pt idx="1">
                  <c:v>26755</c:v>
                </c:pt>
                <c:pt idx="2">
                  <c:v>26846</c:v>
                </c:pt>
                <c:pt idx="3">
                  <c:v>26938</c:v>
                </c:pt>
                <c:pt idx="4">
                  <c:v>27030</c:v>
                </c:pt>
                <c:pt idx="5">
                  <c:v>27120</c:v>
                </c:pt>
                <c:pt idx="6">
                  <c:v>27211</c:v>
                </c:pt>
                <c:pt idx="7">
                  <c:v>27303</c:v>
                </c:pt>
                <c:pt idx="8">
                  <c:v>27395</c:v>
                </c:pt>
                <c:pt idx="9">
                  <c:v>27485</c:v>
                </c:pt>
                <c:pt idx="10">
                  <c:v>27576</c:v>
                </c:pt>
                <c:pt idx="11">
                  <c:v>27668</c:v>
                </c:pt>
                <c:pt idx="12">
                  <c:v>27760</c:v>
                </c:pt>
                <c:pt idx="13">
                  <c:v>27851</c:v>
                </c:pt>
                <c:pt idx="14">
                  <c:v>27942</c:v>
                </c:pt>
                <c:pt idx="15">
                  <c:v>28034</c:v>
                </c:pt>
                <c:pt idx="16">
                  <c:v>28126</c:v>
                </c:pt>
                <c:pt idx="17">
                  <c:v>28216</c:v>
                </c:pt>
                <c:pt idx="18">
                  <c:v>28307</c:v>
                </c:pt>
                <c:pt idx="19">
                  <c:v>28399</c:v>
                </c:pt>
                <c:pt idx="20">
                  <c:v>28491</c:v>
                </c:pt>
                <c:pt idx="21">
                  <c:v>28581</c:v>
                </c:pt>
                <c:pt idx="22">
                  <c:v>28672</c:v>
                </c:pt>
                <c:pt idx="23">
                  <c:v>28764</c:v>
                </c:pt>
                <c:pt idx="24">
                  <c:v>28856</c:v>
                </c:pt>
                <c:pt idx="25">
                  <c:v>28946</c:v>
                </c:pt>
                <c:pt idx="26">
                  <c:v>29037</c:v>
                </c:pt>
                <c:pt idx="27">
                  <c:v>29129</c:v>
                </c:pt>
                <c:pt idx="28">
                  <c:v>29221</c:v>
                </c:pt>
                <c:pt idx="29">
                  <c:v>29312</c:v>
                </c:pt>
                <c:pt idx="30">
                  <c:v>29403</c:v>
                </c:pt>
                <c:pt idx="31">
                  <c:v>29495</c:v>
                </c:pt>
                <c:pt idx="32">
                  <c:v>29587</c:v>
                </c:pt>
                <c:pt idx="33">
                  <c:v>29677</c:v>
                </c:pt>
                <c:pt idx="34">
                  <c:v>29768</c:v>
                </c:pt>
                <c:pt idx="35">
                  <c:v>29860</c:v>
                </c:pt>
                <c:pt idx="36">
                  <c:v>29952</c:v>
                </c:pt>
                <c:pt idx="37">
                  <c:v>30042</c:v>
                </c:pt>
                <c:pt idx="38">
                  <c:v>30133</c:v>
                </c:pt>
                <c:pt idx="39">
                  <c:v>30225</c:v>
                </c:pt>
                <c:pt idx="40">
                  <c:v>30317</c:v>
                </c:pt>
                <c:pt idx="41">
                  <c:v>30407</c:v>
                </c:pt>
                <c:pt idx="42">
                  <c:v>30498</c:v>
                </c:pt>
                <c:pt idx="43">
                  <c:v>30590</c:v>
                </c:pt>
                <c:pt idx="44">
                  <c:v>30682</c:v>
                </c:pt>
                <c:pt idx="45">
                  <c:v>30773</c:v>
                </c:pt>
                <c:pt idx="46">
                  <c:v>30864</c:v>
                </c:pt>
                <c:pt idx="47">
                  <c:v>30956</c:v>
                </c:pt>
                <c:pt idx="48">
                  <c:v>31048</c:v>
                </c:pt>
                <c:pt idx="49">
                  <c:v>31138</c:v>
                </c:pt>
                <c:pt idx="50">
                  <c:v>31229</c:v>
                </c:pt>
                <c:pt idx="51">
                  <c:v>31321</c:v>
                </c:pt>
                <c:pt idx="52">
                  <c:v>31413</c:v>
                </c:pt>
                <c:pt idx="53">
                  <c:v>31503</c:v>
                </c:pt>
                <c:pt idx="54">
                  <c:v>31594</c:v>
                </c:pt>
                <c:pt idx="55">
                  <c:v>31686</c:v>
                </c:pt>
                <c:pt idx="56">
                  <c:v>31778</c:v>
                </c:pt>
                <c:pt idx="57">
                  <c:v>31868</c:v>
                </c:pt>
                <c:pt idx="58">
                  <c:v>31959</c:v>
                </c:pt>
                <c:pt idx="59">
                  <c:v>32051</c:v>
                </c:pt>
                <c:pt idx="60">
                  <c:v>32143</c:v>
                </c:pt>
                <c:pt idx="61">
                  <c:v>32234</c:v>
                </c:pt>
                <c:pt idx="62">
                  <c:v>32325</c:v>
                </c:pt>
                <c:pt idx="63">
                  <c:v>32417</c:v>
                </c:pt>
                <c:pt idx="64">
                  <c:v>32509</c:v>
                </c:pt>
                <c:pt idx="65">
                  <c:v>32599</c:v>
                </c:pt>
                <c:pt idx="66">
                  <c:v>32690</c:v>
                </c:pt>
                <c:pt idx="67">
                  <c:v>32782</c:v>
                </c:pt>
                <c:pt idx="68">
                  <c:v>32874</c:v>
                </c:pt>
                <c:pt idx="69">
                  <c:v>32964</c:v>
                </c:pt>
                <c:pt idx="70">
                  <c:v>33055</c:v>
                </c:pt>
                <c:pt idx="71">
                  <c:v>33147</c:v>
                </c:pt>
                <c:pt idx="72">
                  <c:v>33239</c:v>
                </c:pt>
                <c:pt idx="73">
                  <c:v>33329</c:v>
                </c:pt>
                <c:pt idx="74">
                  <c:v>33420</c:v>
                </c:pt>
                <c:pt idx="75">
                  <c:v>33512</c:v>
                </c:pt>
                <c:pt idx="76">
                  <c:v>33604</c:v>
                </c:pt>
                <c:pt idx="77">
                  <c:v>33695</c:v>
                </c:pt>
                <c:pt idx="78">
                  <c:v>33786</c:v>
                </c:pt>
                <c:pt idx="79">
                  <c:v>33878</c:v>
                </c:pt>
                <c:pt idx="80">
                  <c:v>33970</c:v>
                </c:pt>
                <c:pt idx="81">
                  <c:v>34060</c:v>
                </c:pt>
                <c:pt idx="82">
                  <c:v>34151</c:v>
                </c:pt>
                <c:pt idx="83">
                  <c:v>34243</c:v>
                </c:pt>
                <c:pt idx="84">
                  <c:v>34335</c:v>
                </c:pt>
                <c:pt idx="85">
                  <c:v>34425</c:v>
                </c:pt>
                <c:pt idx="86">
                  <c:v>34516</c:v>
                </c:pt>
                <c:pt idx="87">
                  <c:v>34608</c:v>
                </c:pt>
                <c:pt idx="88">
                  <c:v>34700</c:v>
                </c:pt>
                <c:pt idx="89">
                  <c:v>34790</c:v>
                </c:pt>
                <c:pt idx="90">
                  <c:v>34881</c:v>
                </c:pt>
                <c:pt idx="91">
                  <c:v>34973</c:v>
                </c:pt>
                <c:pt idx="92">
                  <c:v>35065</c:v>
                </c:pt>
                <c:pt idx="93">
                  <c:v>35156</c:v>
                </c:pt>
                <c:pt idx="94">
                  <c:v>35247</c:v>
                </c:pt>
                <c:pt idx="95">
                  <c:v>35339</c:v>
                </c:pt>
                <c:pt idx="96">
                  <c:v>35431</c:v>
                </c:pt>
                <c:pt idx="97">
                  <c:v>35521</c:v>
                </c:pt>
                <c:pt idx="98">
                  <c:v>35612</c:v>
                </c:pt>
                <c:pt idx="99">
                  <c:v>35704</c:v>
                </c:pt>
                <c:pt idx="100">
                  <c:v>35796</c:v>
                </c:pt>
                <c:pt idx="101">
                  <c:v>35886</c:v>
                </c:pt>
                <c:pt idx="102">
                  <c:v>35977</c:v>
                </c:pt>
                <c:pt idx="103">
                  <c:v>36069</c:v>
                </c:pt>
                <c:pt idx="104">
                  <c:v>36161</c:v>
                </c:pt>
                <c:pt idx="105">
                  <c:v>36251</c:v>
                </c:pt>
                <c:pt idx="106">
                  <c:v>36342</c:v>
                </c:pt>
                <c:pt idx="107">
                  <c:v>36434</c:v>
                </c:pt>
                <c:pt idx="108">
                  <c:v>36526</c:v>
                </c:pt>
                <c:pt idx="109">
                  <c:v>36617</c:v>
                </c:pt>
                <c:pt idx="110">
                  <c:v>36708</c:v>
                </c:pt>
                <c:pt idx="111">
                  <c:v>36800</c:v>
                </c:pt>
                <c:pt idx="112">
                  <c:v>36892</c:v>
                </c:pt>
                <c:pt idx="113">
                  <c:v>36982</c:v>
                </c:pt>
                <c:pt idx="114">
                  <c:v>37073</c:v>
                </c:pt>
                <c:pt idx="115">
                  <c:v>37165</c:v>
                </c:pt>
                <c:pt idx="116">
                  <c:v>37257</c:v>
                </c:pt>
                <c:pt idx="117">
                  <c:v>37347</c:v>
                </c:pt>
                <c:pt idx="118">
                  <c:v>37438</c:v>
                </c:pt>
                <c:pt idx="119">
                  <c:v>37530</c:v>
                </c:pt>
                <c:pt idx="120">
                  <c:v>37622</c:v>
                </c:pt>
                <c:pt idx="121">
                  <c:v>37712</c:v>
                </c:pt>
                <c:pt idx="122">
                  <c:v>37803</c:v>
                </c:pt>
                <c:pt idx="123">
                  <c:v>37895</c:v>
                </c:pt>
                <c:pt idx="124">
                  <c:v>37987</c:v>
                </c:pt>
                <c:pt idx="125">
                  <c:v>38078</c:v>
                </c:pt>
                <c:pt idx="126">
                  <c:v>38169</c:v>
                </c:pt>
                <c:pt idx="127">
                  <c:v>38261</c:v>
                </c:pt>
                <c:pt idx="128">
                  <c:v>38353</c:v>
                </c:pt>
                <c:pt idx="129">
                  <c:v>38443</c:v>
                </c:pt>
                <c:pt idx="130">
                  <c:v>38534</c:v>
                </c:pt>
                <c:pt idx="131">
                  <c:v>38626</c:v>
                </c:pt>
                <c:pt idx="132">
                  <c:v>38718</c:v>
                </c:pt>
                <c:pt idx="133">
                  <c:v>38808</c:v>
                </c:pt>
                <c:pt idx="134">
                  <c:v>38899</c:v>
                </c:pt>
                <c:pt idx="135">
                  <c:v>38991</c:v>
                </c:pt>
                <c:pt idx="136">
                  <c:v>39083</c:v>
                </c:pt>
                <c:pt idx="137">
                  <c:v>39173</c:v>
                </c:pt>
                <c:pt idx="138">
                  <c:v>39264</c:v>
                </c:pt>
                <c:pt idx="139">
                  <c:v>39356</c:v>
                </c:pt>
                <c:pt idx="140">
                  <c:v>39448</c:v>
                </c:pt>
                <c:pt idx="141">
                  <c:v>39539</c:v>
                </c:pt>
                <c:pt idx="142">
                  <c:v>39630</c:v>
                </c:pt>
                <c:pt idx="143">
                  <c:v>39722</c:v>
                </c:pt>
                <c:pt idx="144">
                  <c:v>39814</c:v>
                </c:pt>
                <c:pt idx="145">
                  <c:v>39904</c:v>
                </c:pt>
                <c:pt idx="146">
                  <c:v>39995</c:v>
                </c:pt>
                <c:pt idx="147">
                  <c:v>40087</c:v>
                </c:pt>
                <c:pt idx="148">
                  <c:v>40179</c:v>
                </c:pt>
                <c:pt idx="149">
                  <c:v>40269</c:v>
                </c:pt>
                <c:pt idx="150">
                  <c:v>40360</c:v>
                </c:pt>
                <c:pt idx="151">
                  <c:v>40452</c:v>
                </c:pt>
                <c:pt idx="152">
                  <c:v>40544</c:v>
                </c:pt>
                <c:pt idx="153">
                  <c:v>40634</c:v>
                </c:pt>
                <c:pt idx="154">
                  <c:v>40725</c:v>
                </c:pt>
                <c:pt idx="155">
                  <c:v>40817</c:v>
                </c:pt>
                <c:pt idx="156">
                  <c:v>40909</c:v>
                </c:pt>
                <c:pt idx="157">
                  <c:v>41000</c:v>
                </c:pt>
                <c:pt idx="158">
                  <c:v>41091</c:v>
                </c:pt>
                <c:pt idx="159">
                  <c:v>41183</c:v>
                </c:pt>
                <c:pt idx="160">
                  <c:v>41275</c:v>
                </c:pt>
                <c:pt idx="161">
                  <c:v>41365</c:v>
                </c:pt>
                <c:pt idx="162">
                  <c:v>41456</c:v>
                </c:pt>
                <c:pt idx="163">
                  <c:v>41548</c:v>
                </c:pt>
                <c:pt idx="164">
                  <c:v>41640</c:v>
                </c:pt>
                <c:pt idx="165">
                  <c:v>41730</c:v>
                </c:pt>
                <c:pt idx="166">
                  <c:v>41821</c:v>
                </c:pt>
                <c:pt idx="167">
                  <c:v>41913</c:v>
                </c:pt>
                <c:pt idx="168">
                  <c:v>42005</c:v>
                </c:pt>
                <c:pt idx="169">
                  <c:v>42095</c:v>
                </c:pt>
                <c:pt idx="170">
                  <c:v>42186</c:v>
                </c:pt>
                <c:pt idx="171">
                  <c:v>42278</c:v>
                </c:pt>
                <c:pt idx="172">
                  <c:v>42370</c:v>
                </c:pt>
                <c:pt idx="173">
                  <c:v>42461</c:v>
                </c:pt>
                <c:pt idx="174">
                  <c:v>42552</c:v>
                </c:pt>
                <c:pt idx="175">
                  <c:v>42644</c:v>
                </c:pt>
                <c:pt idx="176">
                  <c:v>42736</c:v>
                </c:pt>
                <c:pt idx="177">
                  <c:v>42826</c:v>
                </c:pt>
                <c:pt idx="178">
                  <c:v>42917</c:v>
                </c:pt>
                <c:pt idx="179">
                  <c:v>43009</c:v>
                </c:pt>
                <c:pt idx="180">
                  <c:v>43101</c:v>
                </c:pt>
                <c:pt idx="181">
                  <c:v>43191</c:v>
                </c:pt>
                <c:pt idx="182">
                  <c:v>43282</c:v>
                </c:pt>
                <c:pt idx="183">
                  <c:v>43374</c:v>
                </c:pt>
                <c:pt idx="184">
                  <c:v>43466</c:v>
                </c:pt>
                <c:pt idx="185">
                  <c:v>43556</c:v>
                </c:pt>
                <c:pt idx="186">
                  <c:v>43647</c:v>
                </c:pt>
                <c:pt idx="187">
                  <c:v>43739</c:v>
                </c:pt>
                <c:pt idx="188">
                  <c:v>43831</c:v>
                </c:pt>
                <c:pt idx="189">
                  <c:v>43922</c:v>
                </c:pt>
                <c:pt idx="190">
                  <c:v>44013</c:v>
                </c:pt>
                <c:pt idx="191">
                  <c:v>44105</c:v>
                </c:pt>
                <c:pt idx="192">
                  <c:v>44197</c:v>
                </c:pt>
                <c:pt idx="193">
                  <c:v>44287</c:v>
                </c:pt>
                <c:pt idx="194">
                  <c:v>44378</c:v>
                </c:pt>
                <c:pt idx="195">
                  <c:v>44470</c:v>
                </c:pt>
                <c:pt idx="196">
                  <c:v>44562</c:v>
                </c:pt>
                <c:pt idx="197">
                  <c:v>44652</c:v>
                </c:pt>
                <c:pt idx="198">
                  <c:v>44743</c:v>
                </c:pt>
                <c:pt idx="199">
                  <c:v>44835</c:v>
                </c:pt>
                <c:pt idx="200">
                  <c:v>44927</c:v>
                </c:pt>
                <c:pt idx="201">
                  <c:v>45017</c:v>
                </c:pt>
                <c:pt idx="202">
                  <c:v>45108</c:v>
                </c:pt>
              </c:numCache>
            </c:numRef>
          </c:cat>
          <c:val>
            <c:numRef>
              <c:f>'1710000901-noSymbol-1'!$E$2:$E$290</c:f>
              <c:numCache>
                <c:formatCode>#,##0</c:formatCode>
                <c:ptCount val="203"/>
                <c:pt idx="0">
                  <c:v>652497</c:v>
                </c:pt>
                <c:pt idx="1">
                  <c:v>655725</c:v>
                </c:pt>
                <c:pt idx="2">
                  <c:v>656720</c:v>
                </c:pt>
                <c:pt idx="3">
                  <c:v>658693</c:v>
                </c:pt>
                <c:pt idx="4">
                  <c:v>661016</c:v>
                </c:pt>
                <c:pt idx="5">
                  <c:v>662560</c:v>
                </c:pt>
                <c:pt idx="6">
                  <c:v>664744</c:v>
                </c:pt>
                <c:pt idx="7">
                  <c:v>669506</c:v>
                </c:pt>
                <c:pt idx="8">
                  <c:v>671135</c:v>
                </c:pt>
                <c:pt idx="9">
                  <c:v>673918</c:v>
                </c:pt>
                <c:pt idx="10">
                  <c:v>677008</c:v>
                </c:pt>
                <c:pt idx="11">
                  <c:v>682086</c:v>
                </c:pt>
                <c:pt idx="12">
                  <c:v>685155</c:v>
                </c:pt>
                <c:pt idx="13">
                  <c:v>687521</c:v>
                </c:pt>
                <c:pt idx="14">
                  <c:v>689494</c:v>
                </c:pt>
                <c:pt idx="15">
                  <c:v>690936</c:v>
                </c:pt>
                <c:pt idx="16">
                  <c:v>691810</c:v>
                </c:pt>
                <c:pt idx="17">
                  <c:v>693580</c:v>
                </c:pt>
                <c:pt idx="18">
                  <c:v>695843</c:v>
                </c:pt>
                <c:pt idx="19">
                  <c:v>696378</c:v>
                </c:pt>
                <c:pt idx="20">
                  <c:v>696872</c:v>
                </c:pt>
                <c:pt idx="21">
                  <c:v>697851</c:v>
                </c:pt>
                <c:pt idx="22">
                  <c:v>699514</c:v>
                </c:pt>
                <c:pt idx="23">
                  <c:v>699937</c:v>
                </c:pt>
                <c:pt idx="24">
                  <c:v>700237</c:v>
                </c:pt>
                <c:pt idx="25">
                  <c:v>701261</c:v>
                </c:pt>
                <c:pt idx="26">
                  <c:v>703158</c:v>
                </c:pt>
                <c:pt idx="27">
                  <c:v>703038</c:v>
                </c:pt>
                <c:pt idx="28">
                  <c:v>703538</c:v>
                </c:pt>
                <c:pt idx="29">
                  <c:v>704475</c:v>
                </c:pt>
                <c:pt idx="30">
                  <c:v>706219</c:v>
                </c:pt>
                <c:pt idx="31">
                  <c:v>705237</c:v>
                </c:pt>
                <c:pt idx="32">
                  <c:v>704763</c:v>
                </c:pt>
                <c:pt idx="33">
                  <c:v>705241</c:v>
                </c:pt>
                <c:pt idx="34">
                  <c:v>706438</c:v>
                </c:pt>
                <c:pt idx="35">
                  <c:v>706008</c:v>
                </c:pt>
                <c:pt idx="36">
                  <c:v>705608</c:v>
                </c:pt>
                <c:pt idx="37">
                  <c:v>706179</c:v>
                </c:pt>
                <c:pt idx="38">
                  <c:v>707457</c:v>
                </c:pt>
                <c:pt idx="39">
                  <c:v>709894</c:v>
                </c:pt>
                <c:pt idx="40">
                  <c:v>711021</c:v>
                </c:pt>
                <c:pt idx="41">
                  <c:v>712338</c:v>
                </c:pt>
                <c:pt idx="42">
                  <c:v>714842</c:v>
                </c:pt>
                <c:pt idx="43">
                  <c:v>716531</c:v>
                </c:pt>
                <c:pt idx="44">
                  <c:v>717434</c:v>
                </c:pt>
                <c:pt idx="45">
                  <c:v>718627</c:v>
                </c:pt>
                <c:pt idx="46">
                  <c:v>720488</c:v>
                </c:pt>
                <c:pt idx="47">
                  <c:v>721509</c:v>
                </c:pt>
                <c:pt idx="48">
                  <c:v>721932</c:v>
                </c:pt>
                <c:pt idx="49">
                  <c:v>722406</c:v>
                </c:pt>
                <c:pt idx="50">
                  <c:v>723287</c:v>
                </c:pt>
                <c:pt idx="51">
                  <c:v>723955</c:v>
                </c:pt>
                <c:pt idx="52">
                  <c:v>724277</c:v>
                </c:pt>
                <c:pt idx="53">
                  <c:v>724432</c:v>
                </c:pt>
                <c:pt idx="54">
                  <c:v>725019</c:v>
                </c:pt>
                <c:pt idx="55">
                  <c:v>725304</c:v>
                </c:pt>
                <c:pt idx="56">
                  <c:v>725368</c:v>
                </c:pt>
                <c:pt idx="57">
                  <c:v>726566</c:v>
                </c:pt>
                <c:pt idx="58">
                  <c:v>727768</c:v>
                </c:pt>
                <c:pt idx="59">
                  <c:v>728100</c:v>
                </c:pt>
                <c:pt idx="60">
                  <c:v>728401</c:v>
                </c:pt>
                <c:pt idx="61">
                  <c:v>729079</c:v>
                </c:pt>
                <c:pt idx="62">
                  <c:v>730349</c:v>
                </c:pt>
                <c:pt idx="63">
                  <c:v>731671</c:v>
                </c:pt>
                <c:pt idx="64">
                  <c:v>732462</c:v>
                </c:pt>
                <c:pt idx="65">
                  <c:v>733872</c:v>
                </c:pt>
                <c:pt idx="66">
                  <c:v>735129</c:v>
                </c:pt>
                <c:pt idx="67">
                  <c:v>736352</c:v>
                </c:pt>
                <c:pt idx="68">
                  <c:v>737307</c:v>
                </c:pt>
                <c:pt idx="69">
                  <c:v>738744</c:v>
                </c:pt>
                <c:pt idx="70">
                  <c:v>740156</c:v>
                </c:pt>
                <c:pt idx="71">
                  <c:v>741981</c:v>
                </c:pt>
                <c:pt idx="72">
                  <c:v>743210</c:v>
                </c:pt>
                <c:pt idx="73">
                  <c:v>744203</c:v>
                </c:pt>
                <c:pt idx="74">
                  <c:v>745567</c:v>
                </c:pt>
                <c:pt idx="75">
                  <c:v>745886</c:v>
                </c:pt>
                <c:pt idx="76">
                  <c:v>746571</c:v>
                </c:pt>
                <c:pt idx="77">
                  <c:v>747232</c:v>
                </c:pt>
                <c:pt idx="78">
                  <c:v>748121</c:v>
                </c:pt>
                <c:pt idx="79">
                  <c:v>747746</c:v>
                </c:pt>
                <c:pt idx="80">
                  <c:v>747892</c:v>
                </c:pt>
                <c:pt idx="81">
                  <c:v>748320</c:v>
                </c:pt>
                <c:pt idx="82">
                  <c:v>748812</c:v>
                </c:pt>
                <c:pt idx="83">
                  <c:v>749454</c:v>
                </c:pt>
                <c:pt idx="84">
                  <c:v>749531</c:v>
                </c:pt>
                <c:pt idx="85">
                  <c:v>749473</c:v>
                </c:pt>
                <c:pt idx="86">
                  <c:v>750185</c:v>
                </c:pt>
                <c:pt idx="87">
                  <c:v>750670</c:v>
                </c:pt>
                <c:pt idx="88">
                  <c:v>750819</c:v>
                </c:pt>
                <c:pt idx="89">
                  <c:v>750692</c:v>
                </c:pt>
                <c:pt idx="90">
                  <c:v>750943</c:v>
                </c:pt>
                <c:pt idx="91">
                  <c:v>751174</c:v>
                </c:pt>
                <c:pt idx="92">
                  <c:v>751581</c:v>
                </c:pt>
                <c:pt idx="93">
                  <c:v>751872</c:v>
                </c:pt>
                <c:pt idx="94">
                  <c:v>752268</c:v>
                </c:pt>
                <c:pt idx="95">
                  <c:v>752526</c:v>
                </c:pt>
                <c:pt idx="96">
                  <c:v>752334</c:v>
                </c:pt>
                <c:pt idx="97">
                  <c:v>752447</c:v>
                </c:pt>
                <c:pt idx="98">
                  <c:v>752511</c:v>
                </c:pt>
                <c:pt idx="99">
                  <c:v>752248</c:v>
                </c:pt>
                <c:pt idx="100">
                  <c:v>751969</c:v>
                </c:pt>
                <c:pt idx="101">
                  <c:v>751080</c:v>
                </c:pt>
                <c:pt idx="102">
                  <c:v>750530</c:v>
                </c:pt>
                <c:pt idx="103">
                  <c:v>750708</c:v>
                </c:pt>
                <c:pt idx="104">
                  <c:v>750127</c:v>
                </c:pt>
                <c:pt idx="105">
                  <c:v>750075</c:v>
                </c:pt>
                <c:pt idx="106">
                  <c:v>750601</c:v>
                </c:pt>
                <c:pt idx="107">
                  <c:v>750643</c:v>
                </c:pt>
                <c:pt idx="108">
                  <c:v>750786</c:v>
                </c:pt>
                <c:pt idx="109">
                  <c:v>750543</c:v>
                </c:pt>
                <c:pt idx="110">
                  <c:v>750517</c:v>
                </c:pt>
                <c:pt idx="111">
                  <c:v>750252</c:v>
                </c:pt>
                <c:pt idx="112">
                  <c:v>749715</c:v>
                </c:pt>
                <c:pt idx="113">
                  <c:v>749789</c:v>
                </c:pt>
                <c:pt idx="114">
                  <c:v>749823</c:v>
                </c:pt>
                <c:pt idx="115">
                  <c:v>749298</c:v>
                </c:pt>
                <c:pt idx="116">
                  <c:v>748639</c:v>
                </c:pt>
                <c:pt idx="117">
                  <c:v>748778</c:v>
                </c:pt>
                <c:pt idx="118">
                  <c:v>749375</c:v>
                </c:pt>
                <c:pt idx="119">
                  <c:v>749416</c:v>
                </c:pt>
                <c:pt idx="120">
                  <c:v>749243</c:v>
                </c:pt>
                <c:pt idx="121">
                  <c:v>749269</c:v>
                </c:pt>
                <c:pt idx="122">
                  <c:v>749444</c:v>
                </c:pt>
                <c:pt idx="123">
                  <c:v>749467</c:v>
                </c:pt>
                <c:pt idx="124">
                  <c:v>749192</c:v>
                </c:pt>
                <c:pt idx="125">
                  <c:v>749340</c:v>
                </c:pt>
                <c:pt idx="126">
                  <c:v>749424</c:v>
                </c:pt>
                <c:pt idx="127">
                  <c:v>749249</c:v>
                </c:pt>
                <c:pt idx="128">
                  <c:v>749005</c:v>
                </c:pt>
                <c:pt idx="129">
                  <c:v>748696</c:v>
                </c:pt>
                <c:pt idx="130">
                  <c:v>748061</c:v>
                </c:pt>
                <c:pt idx="131">
                  <c:v>747674</c:v>
                </c:pt>
                <c:pt idx="132">
                  <c:v>746985</c:v>
                </c:pt>
                <c:pt idx="133">
                  <c:v>746337</c:v>
                </c:pt>
                <c:pt idx="134">
                  <c:v>745621</c:v>
                </c:pt>
                <c:pt idx="135">
                  <c:v>744973</c:v>
                </c:pt>
                <c:pt idx="136">
                  <c:v>744849</c:v>
                </c:pt>
                <c:pt idx="137">
                  <c:v>744934</c:v>
                </c:pt>
                <c:pt idx="138">
                  <c:v>745430</c:v>
                </c:pt>
                <c:pt idx="139">
                  <c:v>746136</c:v>
                </c:pt>
                <c:pt idx="140">
                  <c:v>746284</c:v>
                </c:pt>
                <c:pt idx="141">
                  <c:v>746529</c:v>
                </c:pt>
                <c:pt idx="142">
                  <c:v>746875</c:v>
                </c:pt>
                <c:pt idx="143">
                  <c:v>747767</c:v>
                </c:pt>
                <c:pt idx="144">
                  <c:v>748375</c:v>
                </c:pt>
                <c:pt idx="145">
                  <c:v>749165</c:v>
                </c:pt>
                <c:pt idx="146">
                  <c:v>749956</c:v>
                </c:pt>
                <c:pt idx="147">
                  <c:v>751066</c:v>
                </c:pt>
                <c:pt idx="148">
                  <c:v>751282</c:v>
                </c:pt>
                <c:pt idx="149">
                  <c:v>752020</c:v>
                </c:pt>
                <c:pt idx="150">
                  <c:v>753034</c:v>
                </c:pt>
                <c:pt idx="151">
                  <c:v>754287</c:v>
                </c:pt>
                <c:pt idx="152">
                  <c:v>754795</c:v>
                </c:pt>
                <c:pt idx="153">
                  <c:v>754843</c:v>
                </c:pt>
                <c:pt idx="154">
                  <c:v>755590</c:v>
                </c:pt>
                <c:pt idx="155">
                  <c:v>756187</c:v>
                </c:pt>
                <c:pt idx="156">
                  <c:v>757039</c:v>
                </c:pt>
                <c:pt idx="157">
                  <c:v>757024</c:v>
                </c:pt>
                <c:pt idx="158">
                  <c:v>758121</c:v>
                </c:pt>
                <c:pt idx="159">
                  <c:v>758408</c:v>
                </c:pt>
                <c:pt idx="160">
                  <c:v>758026</c:v>
                </c:pt>
                <c:pt idx="161">
                  <c:v>757854</c:v>
                </c:pt>
                <c:pt idx="162">
                  <c:v>758261</c:v>
                </c:pt>
                <c:pt idx="163">
                  <c:v>758379</c:v>
                </c:pt>
                <c:pt idx="164">
                  <c:v>758713</c:v>
                </c:pt>
                <c:pt idx="165">
                  <c:v>758570</c:v>
                </c:pt>
                <c:pt idx="166">
                  <c:v>758657</c:v>
                </c:pt>
                <c:pt idx="167">
                  <c:v>759192</c:v>
                </c:pt>
                <c:pt idx="168">
                  <c:v>759270</c:v>
                </c:pt>
                <c:pt idx="169">
                  <c:v>758579</c:v>
                </c:pt>
                <c:pt idx="170">
                  <c:v>759226</c:v>
                </c:pt>
                <c:pt idx="171">
                  <c:v>759971</c:v>
                </c:pt>
                <c:pt idx="172">
                  <c:v>760679</c:v>
                </c:pt>
                <c:pt idx="173">
                  <c:v>762317</c:v>
                </c:pt>
                <c:pt idx="174">
                  <c:v>763322</c:v>
                </c:pt>
                <c:pt idx="175">
                  <c:v>764820</c:v>
                </c:pt>
                <c:pt idx="176">
                  <c:v>764612</c:v>
                </c:pt>
                <c:pt idx="177">
                  <c:v>764859</c:v>
                </c:pt>
                <c:pt idx="178">
                  <c:v>766697</c:v>
                </c:pt>
                <c:pt idx="179">
                  <c:v>768029</c:v>
                </c:pt>
                <c:pt idx="180">
                  <c:v>768146</c:v>
                </c:pt>
                <c:pt idx="181">
                  <c:v>768707</c:v>
                </c:pt>
                <c:pt idx="182">
                  <c:v>770497</c:v>
                </c:pt>
                <c:pt idx="183">
                  <c:v>772793</c:v>
                </c:pt>
                <c:pt idx="184">
                  <c:v>773059</c:v>
                </c:pt>
                <c:pt idx="185">
                  <c:v>774277</c:v>
                </c:pt>
                <c:pt idx="186">
                  <c:v>777387</c:v>
                </c:pt>
                <c:pt idx="187">
                  <c:v>780907</c:v>
                </c:pt>
                <c:pt idx="188">
                  <c:v>781054</c:v>
                </c:pt>
                <c:pt idx="189">
                  <c:v>782512</c:v>
                </c:pt>
                <c:pt idx="190">
                  <c:v>783432</c:v>
                </c:pt>
                <c:pt idx="191">
                  <c:v>783814</c:v>
                </c:pt>
                <c:pt idx="192">
                  <c:v>784950</c:v>
                </c:pt>
                <c:pt idx="193">
                  <c:v>787002</c:v>
                </c:pt>
                <c:pt idx="194">
                  <c:v>790802</c:v>
                </c:pt>
                <c:pt idx="195">
                  <c:v>795755</c:v>
                </c:pt>
                <c:pt idx="196">
                  <c:v>798656</c:v>
                </c:pt>
                <c:pt idx="197">
                  <c:v>801778</c:v>
                </c:pt>
                <c:pt idx="198">
                  <c:v>809568</c:v>
                </c:pt>
                <c:pt idx="199">
                  <c:v>817766</c:v>
                </c:pt>
                <c:pt idx="200">
                  <c:v>820943</c:v>
                </c:pt>
                <c:pt idx="201">
                  <c:v>826622</c:v>
                </c:pt>
                <c:pt idx="202">
                  <c:v>834691</c:v>
                </c:pt>
              </c:numCache>
            </c:numRef>
          </c:val>
          <c:smooth val="0"/>
          <c:extLst>
            <c:ext xmlns:c16="http://schemas.microsoft.com/office/drawing/2014/chart" uri="{C3380CC4-5D6E-409C-BE32-E72D297353CC}">
              <c16:uniqueId val="{00000000-1EE7-4F8D-B6AA-9D4378F7F386}"/>
            </c:ext>
          </c:extLst>
        </c:ser>
        <c:dLbls>
          <c:showLegendKey val="0"/>
          <c:showVal val="0"/>
          <c:showCatName val="0"/>
          <c:showSerName val="0"/>
          <c:showPercent val="0"/>
          <c:showBubbleSize val="0"/>
        </c:dLbls>
        <c:smooth val="0"/>
        <c:axId val="656298808"/>
        <c:axId val="656296512"/>
      </c:lineChart>
      <c:dateAx>
        <c:axId val="656298808"/>
        <c:scaling>
          <c:orientation val="minMax"/>
        </c:scaling>
        <c:delete val="0"/>
        <c:axPos val="b"/>
        <c:numFmt formatCode="yyyy" sourceLinked="0"/>
        <c:majorTickMark val="none"/>
        <c:minorTickMark val="none"/>
        <c:tickLblPos val="low"/>
        <c:spPr>
          <a:noFill/>
          <a:ln w="12700" cap="flat" cmpd="sng" algn="ctr">
            <a:solidFill>
              <a:schemeClr val="bg1">
                <a:lumMod val="50000"/>
              </a:schemeClr>
            </a:solidFill>
            <a:round/>
          </a:ln>
          <a:effectLst/>
        </c:spPr>
        <c:txPr>
          <a:bodyPr rot="-2700000" spcFirstLastPara="1" vertOverflow="ellipsis" wrap="square" anchor="ctr" anchorCtr="1"/>
          <a:lstStyle/>
          <a:p>
            <a:pPr rtl="0">
              <a:defRPr sz="1600" b="0" i="0" u="none" strike="noStrike" kern="1200" baseline="0">
                <a:solidFill>
                  <a:sysClr val="windowText" lastClr="000000"/>
                </a:solidFill>
                <a:latin typeface="+mn-lt"/>
                <a:ea typeface="+mn-ea"/>
                <a:cs typeface="+mn-cs"/>
              </a:defRPr>
            </a:pPr>
            <a:endParaRPr lang="en-US"/>
          </a:p>
        </c:txPr>
        <c:crossAx val="656296512"/>
        <c:crosses val="autoZero"/>
        <c:auto val="1"/>
        <c:lblOffset val="100"/>
        <c:baseTimeUnit val="months"/>
        <c:majorUnit val="60"/>
        <c:majorTimeUnit val="months"/>
      </c:dateAx>
      <c:valAx>
        <c:axId val="656296512"/>
        <c:scaling>
          <c:orientation val="minMax"/>
          <c:max val="850000"/>
          <c:min val="55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rtl="0">
              <a:defRPr sz="1600" b="0" i="0" u="none" strike="noStrike" kern="1200" baseline="0">
                <a:solidFill>
                  <a:sysClr val="windowText" lastClr="000000"/>
                </a:solidFill>
                <a:latin typeface="+mn-lt"/>
                <a:ea typeface="+mn-ea"/>
                <a:cs typeface="+mn-cs"/>
              </a:defRPr>
            </a:pPr>
            <a:endParaRPr lang="en-US"/>
          </a:p>
        </c:txPr>
        <c:crossAx val="656298808"/>
        <c:crosses val="autoZero"/>
        <c:crossBetween val="between"/>
        <c:majorUnit val="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rtl="0">
        <a:defRPr sz="1050">
          <a:solidFill>
            <a:sysClr val="windowText" lastClr="000000"/>
          </a:solidFill>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919783464566927E-2"/>
          <c:y val="4.3483158355205588E-2"/>
          <c:w val="0.93477559055118109"/>
          <c:h val="0.97825853018372699"/>
        </c:manualLayout>
      </c:layout>
      <c:doughnutChart>
        <c:varyColors val="1"/>
        <c:ser>
          <c:idx val="0"/>
          <c:order val="0"/>
          <c:spPr>
            <a:solidFill>
              <a:schemeClr val="tx2"/>
            </a:solidFill>
            <a:ln>
              <a:solidFill>
                <a:schemeClr val="bg1"/>
              </a:solidFill>
            </a:ln>
          </c:spPr>
          <c:dPt>
            <c:idx val="0"/>
            <c:bubble3D val="0"/>
            <c:spPr>
              <a:solidFill>
                <a:schemeClr val="accent1"/>
              </a:solidFill>
              <a:ln w="19050">
                <a:solidFill>
                  <a:schemeClr val="bg1"/>
                </a:solidFill>
              </a:ln>
            </c:spPr>
            <c:extLst>
              <c:ext xmlns:c16="http://schemas.microsoft.com/office/drawing/2014/chart" uri="{C3380CC4-5D6E-409C-BE32-E72D297353CC}">
                <c16:uniqueId val="{00000001-8D58-4781-ACB8-565AFABA5A84}"/>
              </c:ext>
            </c:extLst>
          </c:dPt>
          <c:dPt>
            <c:idx val="1"/>
            <c:bubble3D val="0"/>
            <c:spPr>
              <a:solidFill>
                <a:schemeClr val="tx2"/>
              </a:solidFill>
              <a:ln w="19050">
                <a:solidFill>
                  <a:schemeClr val="bg1"/>
                </a:solidFill>
              </a:ln>
            </c:spPr>
            <c:extLst>
              <c:ext xmlns:c16="http://schemas.microsoft.com/office/drawing/2014/chart" uri="{C3380CC4-5D6E-409C-BE32-E72D297353CC}">
                <c16:uniqueId val="{00000003-8D58-4781-ACB8-565AFABA5A84}"/>
              </c:ext>
            </c:extLst>
          </c:dPt>
          <c:val>
            <c:numRef>
              <c:f>Sheet1!$D$6:$D$7</c:f>
              <c:numCache>
                <c:formatCode>General</c:formatCode>
                <c:ptCount val="2"/>
                <c:pt idx="0">
                  <c:v>66000</c:v>
                </c:pt>
                <c:pt idx="1">
                  <c:v>54000</c:v>
                </c:pt>
              </c:numCache>
            </c:numRef>
          </c:val>
          <c:extLst>
            <c:ext xmlns:c16="http://schemas.microsoft.com/office/drawing/2014/chart" uri="{C3380CC4-5D6E-409C-BE32-E72D297353CC}">
              <c16:uniqueId val="{00000004-8D58-4781-ACB8-565AFABA5A84}"/>
            </c:ext>
          </c:extLst>
        </c:ser>
        <c:dLbls>
          <c:showLegendKey val="0"/>
          <c:showVal val="0"/>
          <c:showCatName val="0"/>
          <c:showSerName val="0"/>
          <c:showPercent val="0"/>
          <c:showBubbleSize val="0"/>
          <c:showLeaderLines val="1"/>
        </c:dLbls>
        <c:firstSliceAng val="0"/>
        <c:holeSize val="68"/>
      </c:doughnutChart>
    </c:plotArea>
    <c:plotVisOnly val="1"/>
    <c:dispBlanksAs val="gap"/>
    <c:showDLblsOverMax val="0"/>
  </c:chart>
  <c:txPr>
    <a:bodyPr/>
    <a:lstStyle/>
    <a:p>
      <a:pPr rtl="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283712452610097"/>
          <c:y val="1.4877869995980232E-2"/>
          <c:w val="0.51175080198308542"/>
          <c:h val="0.72181628779453422"/>
        </c:manualLayout>
      </c:layout>
      <c:barChart>
        <c:barDir val="bar"/>
        <c:grouping val="stacked"/>
        <c:varyColors val="0"/>
        <c:ser>
          <c:idx val="1"/>
          <c:order val="0"/>
          <c:tx>
            <c:strRef>
              <c:f>'F-Openings'!$C$3</c:f>
              <c:strCache>
                <c:ptCount val="1"/>
                <c:pt idx="0">
                  <c:v>New Jobs (Expansion)</c:v>
                </c:pt>
              </c:strCache>
            </c:strRef>
          </c:tx>
          <c:spPr>
            <a:solidFill>
              <a:schemeClr val="accent2">
                <a:lumMod val="50000"/>
              </a:schemeClr>
            </a:solidFill>
            <a:ln>
              <a:solidFill>
                <a:schemeClr val="bg1"/>
              </a:solidFill>
            </a:ln>
          </c:spPr>
          <c:invertIfNegative val="0"/>
          <c:cat>
            <c:strRef>
              <c:f>'F-Openings'!$B$4:$B$18</c:f>
              <c:strCache>
                <c:ptCount val="15"/>
                <c:pt idx="0">
                  <c:v>Soins de santé et assistance sociale</c:v>
                </c:pt>
                <c:pt idx="1">
                  <c:v>Vente de détail et de gros</c:v>
                </c:pt>
                <c:pt idx="2">
                  <c:v>Administration publique</c:v>
                </c:pt>
                <c:pt idx="3">
                  <c:v>Construction</c:v>
                </c:pt>
                <c:pt idx="4">
                  <c:v>Fabrication</c:v>
                </c:pt>
                <c:pt idx="5">
                  <c:v>Finances, assurances, services immobiliers et de location</c:v>
                </c:pt>
                <c:pt idx="6">
                  <c:v>Services professionnels, scientifiques et techniques</c:v>
                </c:pt>
                <c:pt idx="7">
                  <c:v>Services d’enseignement</c:v>
                </c:pt>
                <c:pt idx="8">
                  <c:v>Autres services</c:v>
                </c:pt>
                <c:pt idx="9">
                  <c:v>Services d’hébergement et de restauration</c:v>
                </c:pt>
                <c:pt idx="10">
                  <c:v>Transports et entreposage</c:v>
                </c:pt>
                <c:pt idx="11">
                  <c:v>Ressources naturelles</c:v>
                </c:pt>
                <c:pt idx="12">
                  <c:v>Information, culture et loisirs</c:v>
                </c:pt>
                <c:pt idx="13">
                  <c:v>Services aux entreprises, services de gestion des immeubles et autres services de soutien</c:v>
                </c:pt>
                <c:pt idx="14">
                  <c:v>Services publics</c:v>
                </c:pt>
              </c:strCache>
            </c:strRef>
          </c:cat>
          <c:val>
            <c:numRef>
              <c:f>'F-Openings'!$C$4:$C$18</c:f>
              <c:numCache>
                <c:formatCode>#,##0</c:formatCode>
                <c:ptCount val="15"/>
                <c:pt idx="0">
                  <c:v>11883</c:v>
                </c:pt>
                <c:pt idx="1">
                  <c:v>4428</c:v>
                </c:pt>
                <c:pt idx="2">
                  <c:v>6066</c:v>
                </c:pt>
                <c:pt idx="3">
                  <c:v>1757</c:v>
                </c:pt>
                <c:pt idx="4">
                  <c:v>1212</c:v>
                </c:pt>
                <c:pt idx="5">
                  <c:v>3679</c:v>
                </c:pt>
                <c:pt idx="6">
                  <c:v>2942</c:v>
                </c:pt>
                <c:pt idx="7">
                  <c:v>14</c:v>
                </c:pt>
                <c:pt idx="8">
                  <c:v>2650</c:v>
                </c:pt>
                <c:pt idx="9">
                  <c:v>2099</c:v>
                </c:pt>
                <c:pt idx="10">
                  <c:v>-436</c:v>
                </c:pt>
                <c:pt idx="11">
                  <c:v>-996</c:v>
                </c:pt>
                <c:pt idx="12">
                  <c:v>647</c:v>
                </c:pt>
                <c:pt idx="13">
                  <c:v>-539</c:v>
                </c:pt>
                <c:pt idx="14">
                  <c:v>-213</c:v>
                </c:pt>
              </c:numCache>
            </c:numRef>
          </c:val>
          <c:extLst>
            <c:ext xmlns:c16="http://schemas.microsoft.com/office/drawing/2014/chart" uri="{C3380CC4-5D6E-409C-BE32-E72D297353CC}">
              <c16:uniqueId val="{00000000-B99E-4A47-96D2-B78CFB54A7B9}"/>
            </c:ext>
          </c:extLst>
        </c:ser>
        <c:ser>
          <c:idx val="0"/>
          <c:order val="1"/>
          <c:tx>
            <c:strRef>
              <c:f>'F-Openings'!$D$3</c:f>
              <c:strCache>
                <c:ptCount val="1"/>
                <c:pt idx="0">
                  <c:v>Retirements</c:v>
                </c:pt>
              </c:strCache>
            </c:strRef>
          </c:tx>
          <c:spPr>
            <a:solidFill>
              <a:schemeClr val="accent2"/>
            </a:solidFill>
            <a:ln>
              <a:solidFill>
                <a:schemeClr val="bg1"/>
              </a:solidFill>
            </a:ln>
          </c:spPr>
          <c:invertIfNegative val="0"/>
          <c:cat>
            <c:strRef>
              <c:f>'F-Openings'!$B$4:$B$18</c:f>
              <c:strCache>
                <c:ptCount val="15"/>
                <c:pt idx="0">
                  <c:v>Soins de santé et assistance sociale</c:v>
                </c:pt>
                <c:pt idx="1">
                  <c:v>Vente de détail et de gros</c:v>
                </c:pt>
                <c:pt idx="2">
                  <c:v>Administration publique</c:v>
                </c:pt>
                <c:pt idx="3">
                  <c:v>Construction</c:v>
                </c:pt>
                <c:pt idx="4">
                  <c:v>Fabrication</c:v>
                </c:pt>
                <c:pt idx="5">
                  <c:v>Finances, assurances, services immobiliers et de location</c:v>
                </c:pt>
                <c:pt idx="6">
                  <c:v>Services professionnels, scientifiques et techniques</c:v>
                </c:pt>
                <c:pt idx="7">
                  <c:v>Services d’enseignement</c:v>
                </c:pt>
                <c:pt idx="8">
                  <c:v>Autres services</c:v>
                </c:pt>
                <c:pt idx="9">
                  <c:v>Services d’hébergement et de restauration</c:v>
                </c:pt>
                <c:pt idx="10">
                  <c:v>Transports et entreposage</c:v>
                </c:pt>
                <c:pt idx="11">
                  <c:v>Ressources naturelles</c:v>
                </c:pt>
                <c:pt idx="12">
                  <c:v>Information, culture et loisirs</c:v>
                </c:pt>
                <c:pt idx="13">
                  <c:v>Services aux entreprises, services de gestion des immeubles et autres services de soutien</c:v>
                </c:pt>
                <c:pt idx="14">
                  <c:v>Services publics</c:v>
                </c:pt>
              </c:strCache>
            </c:strRef>
          </c:cat>
          <c:val>
            <c:numRef>
              <c:f>'F-Openings'!$D$4:$D$18</c:f>
              <c:numCache>
                <c:formatCode>#,##0</c:formatCode>
                <c:ptCount val="15"/>
                <c:pt idx="0">
                  <c:v>14622</c:v>
                </c:pt>
                <c:pt idx="1">
                  <c:v>13738</c:v>
                </c:pt>
                <c:pt idx="2">
                  <c:v>9107</c:v>
                </c:pt>
                <c:pt idx="3">
                  <c:v>8421</c:v>
                </c:pt>
                <c:pt idx="4">
                  <c:v>8068</c:v>
                </c:pt>
                <c:pt idx="5">
                  <c:v>5201</c:v>
                </c:pt>
                <c:pt idx="6">
                  <c:v>5690</c:v>
                </c:pt>
                <c:pt idx="7">
                  <c:v>8257</c:v>
                </c:pt>
                <c:pt idx="8">
                  <c:v>4432</c:v>
                </c:pt>
                <c:pt idx="9">
                  <c:v>3759</c:v>
                </c:pt>
                <c:pt idx="10">
                  <c:v>5627</c:v>
                </c:pt>
                <c:pt idx="11">
                  <c:v>4296</c:v>
                </c:pt>
                <c:pt idx="12">
                  <c:v>2491</c:v>
                </c:pt>
                <c:pt idx="13">
                  <c:v>3262</c:v>
                </c:pt>
                <c:pt idx="14">
                  <c:v>1141</c:v>
                </c:pt>
              </c:numCache>
            </c:numRef>
          </c:val>
          <c:extLst>
            <c:ext xmlns:c16="http://schemas.microsoft.com/office/drawing/2014/chart" uri="{C3380CC4-5D6E-409C-BE32-E72D297353CC}">
              <c16:uniqueId val="{00000001-B99E-4A47-96D2-B78CFB54A7B9}"/>
            </c:ext>
          </c:extLst>
        </c:ser>
        <c:dLbls>
          <c:showLegendKey val="0"/>
          <c:showVal val="0"/>
          <c:showCatName val="0"/>
          <c:showSerName val="0"/>
          <c:showPercent val="0"/>
          <c:showBubbleSize val="0"/>
        </c:dLbls>
        <c:gapWidth val="45"/>
        <c:overlap val="100"/>
        <c:axId val="97108736"/>
        <c:axId val="97110656"/>
      </c:barChart>
      <c:scatterChart>
        <c:scatterStyle val="lineMarker"/>
        <c:varyColors val="0"/>
        <c:ser>
          <c:idx val="2"/>
          <c:order val="2"/>
          <c:tx>
            <c:strRef>
              <c:f>'F-Openings'!$E$3</c:f>
              <c:strCache>
                <c:ptCount val="1"/>
                <c:pt idx="0">
                  <c:v>Total</c:v>
                </c:pt>
              </c:strCache>
            </c:strRef>
          </c:tx>
          <c:spPr>
            <a:ln w="28575">
              <a:noFill/>
            </a:ln>
          </c:spPr>
          <c:marker>
            <c:symbol val="circle"/>
            <c:size val="10"/>
            <c:spPr>
              <a:solidFill>
                <a:schemeClr val="bg1"/>
              </a:solidFill>
              <a:ln w="31750">
                <a:solidFill>
                  <a:schemeClr val="tx2"/>
                </a:solidFill>
              </a:ln>
            </c:spPr>
          </c:marker>
          <c:xVal>
            <c:numRef>
              <c:f>'F-Openings'!$E$4:$E$18</c:f>
              <c:numCache>
                <c:formatCode>#,##0</c:formatCode>
                <c:ptCount val="15"/>
                <c:pt idx="0">
                  <c:v>26502</c:v>
                </c:pt>
                <c:pt idx="1">
                  <c:v>18170</c:v>
                </c:pt>
                <c:pt idx="2">
                  <c:v>15171</c:v>
                </c:pt>
                <c:pt idx="3">
                  <c:v>10172</c:v>
                </c:pt>
                <c:pt idx="4">
                  <c:v>9287</c:v>
                </c:pt>
                <c:pt idx="5">
                  <c:v>8882</c:v>
                </c:pt>
                <c:pt idx="6">
                  <c:v>8632</c:v>
                </c:pt>
                <c:pt idx="7">
                  <c:v>8276</c:v>
                </c:pt>
                <c:pt idx="8">
                  <c:v>7081</c:v>
                </c:pt>
                <c:pt idx="9">
                  <c:v>5859</c:v>
                </c:pt>
                <c:pt idx="10">
                  <c:v>5185</c:v>
                </c:pt>
                <c:pt idx="11">
                  <c:v>3291</c:v>
                </c:pt>
                <c:pt idx="12">
                  <c:v>3121</c:v>
                </c:pt>
                <c:pt idx="13">
                  <c:v>2725</c:v>
                </c:pt>
                <c:pt idx="14">
                  <c:v>934</c:v>
                </c:pt>
              </c:numCache>
            </c:numRef>
          </c:xVal>
          <c:yVal>
            <c:numRef>
              <c:f>'F-Openings'!$F$4:$F$18</c:f>
              <c:numCache>
                <c:formatCode>#,##0.0</c:formatCode>
                <c:ptCount val="15"/>
                <c:pt idx="0">
                  <c:v>14.5</c:v>
                </c:pt>
                <c:pt idx="1">
                  <c:v>13.5</c:v>
                </c:pt>
                <c:pt idx="2">
                  <c:v>12.5</c:v>
                </c:pt>
                <c:pt idx="3">
                  <c:v>11.5</c:v>
                </c:pt>
                <c:pt idx="4">
                  <c:v>10.5</c:v>
                </c:pt>
                <c:pt idx="5">
                  <c:v>9.5</c:v>
                </c:pt>
                <c:pt idx="6">
                  <c:v>8.5</c:v>
                </c:pt>
                <c:pt idx="7">
                  <c:v>7.5</c:v>
                </c:pt>
                <c:pt idx="8">
                  <c:v>6.5</c:v>
                </c:pt>
                <c:pt idx="9">
                  <c:v>5.5</c:v>
                </c:pt>
                <c:pt idx="10">
                  <c:v>4.5</c:v>
                </c:pt>
                <c:pt idx="11">
                  <c:v>3.5</c:v>
                </c:pt>
                <c:pt idx="12">
                  <c:v>2.5</c:v>
                </c:pt>
                <c:pt idx="13">
                  <c:v>1.5</c:v>
                </c:pt>
                <c:pt idx="14">
                  <c:v>0.5</c:v>
                </c:pt>
              </c:numCache>
            </c:numRef>
          </c:yVal>
          <c:smooth val="0"/>
          <c:extLst>
            <c:ext xmlns:c16="http://schemas.microsoft.com/office/drawing/2014/chart" uri="{C3380CC4-5D6E-409C-BE32-E72D297353CC}">
              <c16:uniqueId val="{00000002-B99E-4A47-96D2-B78CFB54A7B9}"/>
            </c:ext>
          </c:extLst>
        </c:ser>
        <c:dLbls>
          <c:showLegendKey val="0"/>
          <c:showVal val="0"/>
          <c:showCatName val="0"/>
          <c:showSerName val="0"/>
          <c:showPercent val="0"/>
          <c:showBubbleSize val="0"/>
        </c:dLbls>
        <c:axId val="97122176"/>
        <c:axId val="97120640"/>
      </c:scatterChart>
      <c:catAx>
        <c:axId val="97108736"/>
        <c:scaling>
          <c:orientation val="maxMin"/>
        </c:scaling>
        <c:delete val="0"/>
        <c:axPos val="l"/>
        <c:numFmt formatCode="General" sourceLinked="1"/>
        <c:majorTickMark val="none"/>
        <c:minorTickMark val="none"/>
        <c:tickLblPos val="low"/>
        <c:txPr>
          <a:bodyPr/>
          <a:lstStyle/>
          <a:p>
            <a:pPr>
              <a:defRPr sz="1050"/>
            </a:pPr>
            <a:endParaRPr lang="en-US"/>
          </a:p>
        </c:txPr>
        <c:crossAx val="97110656"/>
        <c:crosses val="autoZero"/>
        <c:auto val="1"/>
        <c:lblAlgn val="ctr"/>
        <c:lblOffset val="100"/>
        <c:noMultiLvlLbl val="0"/>
      </c:catAx>
      <c:valAx>
        <c:axId val="97110656"/>
        <c:scaling>
          <c:orientation val="minMax"/>
        </c:scaling>
        <c:delete val="0"/>
        <c:axPos val="b"/>
        <c:majorGridlines>
          <c:spPr>
            <a:ln>
              <a:solidFill>
                <a:schemeClr val="bg1">
                  <a:lumMod val="85000"/>
                </a:schemeClr>
              </a:solidFill>
            </a:ln>
          </c:spPr>
        </c:majorGridlines>
        <c:numFmt formatCode="#,##0" sourceLinked="0"/>
        <c:majorTickMark val="none"/>
        <c:minorTickMark val="none"/>
        <c:tickLblPos val="high"/>
        <c:spPr>
          <a:ln>
            <a:solidFill>
              <a:schemeClr val="bg1">
                <a:lumMod val="65000"/>
              </a:schemeClr>
            </a:solidFill>
          </a:ln>
        </c:spPr>
        <c:txPr>
          <a:bodyPr rot="-2700000"/>
          <a:lstStyle/>
          <a:p>
            <a:pPr>
              <a:defRPr/>
            </a:pPr>
            <a:endParaRPr lang="en-US"/>
          </a:p>
        </c:txPr>
        <c:crossAx val="97108736"/>
        <c:crosses val="max"/>
        <c:crossBetween val="between"/>
        <c:majorUnit val="5000"/>
      </c:valAx>
      <c:valAx>
        <c:axId val="97120640"/>
        <c:scaling>
          <c:orientation val="minMax"/>
          <c:max val="15"/>
        </c:scaling>
        <c:delete val="1"/>
        <c:axPos val="r"/>
        <c:numFmt formatCode="#,##0.0" sourceLinked="1"/>
        <c:majorTickMark val="out"/>
        <c:minorTickMark val="none"/>
        <c:tickLblPos val="nextTo"/>
        <c:crossAx val="97122176"/>
        <c:crosses val="max"/>
        <c:crossBetween val="midCat"/>
        <c:majorUnit val="5"/>
      </c:valAx>
      <c:valAx>
        <c:axId val="97122176"/>
        <c:scaling>
          <c:orientation val="minMax"/>
        </c:scaling>
        <c:delete val="1"/>
        <c:axPos val="b"/>
        <c:numFmt formatCode="#,##0" sourceLinked="1"/>
        <c:majorTickMark val="out"/>
        <c:minorTickMark val="none"/>
        <c:tickLblPos val="nextTo"/>
        <c:crossAx val="97120640"/>
        <c:crosses val="autoZero"/>
        <c:crossBetween val="midCat"/>
      </c:valAx>
      <c:spPr>
        <a:noFill/>
        <a:ln w="25400">
          <a:noFill/>
        </a:ln>
      </c:spPr>
    </c:plotArea>
    <c:legend>
      <c:legendPos val="b"/>
      <c:layout>
        <c:manualLayout>
          <c:xMode val="edge"/>
          <c:yMode val="edge"/>
          <c:x val="0.12793892216464395"/>
          <c:y val="0.91888539974169892"/>
          <c:w val="0.6953705573128145"/>
          <c:h val="6.3345037951337169E-2"/>
        </c:manualLayout>
      </c:layout>
      <c:overlay val="0"/>
    </c:legend>
    <c:plotVisOnly val="1"/>
    <c:dispBlanksAs val="gap"/>
    <c:showDLblsOverMax val="0"/>
  </c:chart>
  <c:spPr>
    <a:ln>
      <a:noFill/>
    </a:ln>
  </c:spPr>
  <c:txPr>
    <a:bodyPr/>
    <a:lstStyle/>
    <a:p>
      <a:pPr>
        <a:defRPr sz="1200">
          <a:solidFill>
            <a:sysClr val="windowText" lastClr="000000"/>
          </a:solidFill>
          <a:latin typeface="+mn-lt"/>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0.21804</cdr:x>
      <cdr:y>0.91402</cdr:y>
    </cdr:from>
    <cdr:to>
      <cdr:x>0.43676</cdr:x>
      <cdr:y>0.97933</cdr:y>
    </cdr:to>
    <cdr:sp macro="" textlink="">
      <cdr:nvSpPr>
        <cdr:cNvPr id="2" name="TextBox 1">
          <a:extLst xmlns:a="http://schemas.openxmlformats.org/drawingml/2006/main">
            <a:ext uri="{FF2B5EF4-FFF2-40B4-BE49-F238E27FC236}">
              <a16:creationId xmlns:a16="http://schemas.microsoft.com/office/drawing/2014/main" id="{9E1C8822-70EB-9AAE-4138-8576A04D172A}"/>
            </a:ext>
          </a:extLst>
        </cdr:cNvPr>
        <cdr:cNvSpPr txBox="1"/>
      </cdr:nvSpPr>
      <cdr:spPr>
        <a:xfrm xmlns:a="http://schemas.openxmlformats.org/drawingml/2006/main">
          <a:off x="1492874" y="3236884"/>
          <a:ext cx="1497600" cy="231298"/>
        </a:xfrm>
        <a:prstGeom xmlns:a="http://schemas.openxmlformats.org/drawingml/2006/main" prst="rect">
          <a:avLst/>
        </a:prstGeom>
        <a:solidFill xmlns:a="http://schemas.openxmlformats.org/drawingml/2006/main">
          <a:schemeClr val="bg1"/>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Nouveaux </a:t>
          </a:r>
          <a:r>
            <a:rPr lang="en-US" sz="1100" dirty="0" err="1"/>
            <a:t>emplois</a:t>
          </a:r>
          <a:endParaRPr lang="en-US" sz="1100" dirty="0"/>
        </a:p>
      </cdr:txBody>
    </cdr:sp>
  </cdr:relSizeAnchor>
  <cdr:relSizeAnchor xmlns:cdr="http://schemas.openxmlformats.org/drawingml/2006/chartDrawing">
    <cdr:from>
      <cdr:x>0.5</cdr:x>
      <cdr:y>0.9141</cdr:y>
    </cdr:from>
    <cdr:to>
      <cdr:x>0.65023</cdr:x>
      <cdr:y>1</cdr:y>
    </cdr:to>
    <cdr:sp macro="" textlink="">
      <cdr:nvSpPr>
        <cdr:cNvPr id="3" name="TextBox 1">
          <a:extLst xmlns:a="http://schemas.openxmlformats.org/drawingml/2006/main">
            <a:ext uri="{FF2B5EF4-FFF2-40B4-BE49-F238E27FC236}">
              <a16:creationId xmlns:a16="http://schemas.microsoft.com/office/drawing/2014/main" id="{D8BA3425-BAD0-933C-C58F-71E4FAD00A52}"/>
            </a:ext>
          </a:extLst>
        </cdr:cNvPr>
        <cdr:cNvSpPr txBox="1"/>
      </cdr:nvSpPr>
      <cdr:spPr>
        <a:xfrm xmlns:a="http://schemas.openxmlformats.org/drawingml/2006/main">
          <a:off x="3423449" y="3237173"/>
          <a:ext cx="1028625" cy="304209"/>
        </a:xfrm>
        <a:prstGeom xmlns:a="http://schemas.openxmlformats.org/drawingml/2006/main" prst="rect">
          <a:avLst/>
        </a:prstGeom>
        <a:solidFill xmlns:a="http://schemas.openxmlformats.org/drawingml/2006/main">
          <a:schemeClr val="bg1"/>
        </a:solidFill>
        <a:ln xmlns:a="http://schemas.openxmlformats.org/drawingml/2006/main">
          <a:solidFill>
            <a:srgbClr val="FFFFFF"/>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a:t>Retraites</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i="1"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Commencez votre présentation par cette diapositive.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i="1"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Avant le début de l’atelier, il est conseillé de passer en revue la feuille de travail sur les termes clés.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i="1" kern="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Bonjour! Bienvenue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cet atelier Enjeu de march</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du travail, fi</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rement organis</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par la Fondation canadienne pour le d</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veloppement de carri</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re (FCDC) en collaboration avec le gouvernement du Nouveau-Brunswick (GNB). Je m</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appelle Emily</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Worthen et je repr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sente la FCDC. Cette activit</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est pour vous l</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occasion de participer activement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la 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solution d</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enjeux 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els du march</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du travail. Vous n</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tes pas ici uniquement pour prendre connaissance de ce qui se passe dans le monde, vous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tes ici pour le fa</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ç</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onner.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Tout au long de ces ateliers, vous vous pencherez sur un probl</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me concret auquel se heurte l</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un des plus grands employeurs de la province, le GNB. Un minist</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re du GNB, soit le minist</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re de l</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ducation postsecondaire, de la Formation et du Travail (EPFT), s</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efforce de faire de la province l</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endroit id</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al o</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ù</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choisir de faire carri</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re pour les jeunes. Le minist</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re croit en votre cr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ativit</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votre esprit critique et vos points de vue novateurs et vous invite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tenter de 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soudre cet enjeu.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Pr</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parez-vous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collaborer,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sortir des sentiers battus et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chercher des solutions </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un enjeu du march</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du travail. Vos id</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es peuvent changer le cours des choses.</a:t>
            </a:r>
            <a:r>
              <a:rPr lang="fr-CA" sz="1800" kern="0" dirty="0">
                <a:solidFill>
                  <a:srgbClr val="37415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TRANSCRIPTION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r>
              <a:rPr lang="fr-CA" sz="1800" kern="0" dirty="0">
                <a:solidFill>
                  <a:srgbClr val="000000"/>
                </a:solidFill>
                <a:effectLst/>
                <a:latin typeface="Arial" panose="020B0604020202020204" pitchFamily="34" charset="0"/>
                <a:ea typeface="Calibri" panose="020F0502020204030204" pitchFamily="34" charset="0"/>
              </a:rPr>
              <a:t>Explorons ce que signifie cet enjeu pour </a:t>
            </a:r>
            <a:r>
              <a:rPr lang="fr-FR" dirty="0"/>
              <a:t>Marie-Claude et l’équipe à EPFT.</a:t>
            </a:r>
            <a:endParaRPr dirty="0"/>
          </a:p>
        </p:txBody>
      </p:sp>
    </p:spTree>
    <p:extLst>
      <p:ext uri="{BB962C8B-B14F-4D97-AF65-F5344CB8AC3E}">
        <p14:creationId xmlns:p14="http://schemas.microsoft.com/office/powerpoint/2010/main" val="304363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EPFT fait partie du GNB et a pour mission de soutenir trois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ments de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apprentissage et de la vie professionnelle des 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sidents de la province. EPFT est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acronyme du nom du minist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 de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ducation postsecondaire, de la Formation et du Travail. Les activit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du minist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 s</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articulent autour de ces trois</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domaines.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endPar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Division de l’éducation postsecondaire est responsable des Services financiers pour étudiants, avec lesquels il faut communiquer pour obtenir des renseignements au sujet des prêts étudiants ou pour présenter une demande de prêt étudiant. Elle propose également des possibilités d’apprentissage expérientiel et supervise les établissements postsecondaires de la province.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endPar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Division de l’apprentissage pour adultes et de l’emploi est responsable de </a:t>
            </a:r>
            <a:r>
              <a:rPr lang="fr-CA"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TravailNB</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bibliothèques publiques du N.-B. et de la Direction de l’apprentissage et de la certification professionnelle.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98450">
              <a:lnSpc>
                <a:spcPct val="107000"/>
              </a:lnSpc>
              <a:spcBef>
                <a:spcPts val="0"/>
              </a:spcBef>
              <a:spcAft>
                <a:spcPts val="0"/>
              </a:spcAft>
            </a:pPr>
            <a:r>
              <a:rPr lang="fr-CA"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TravailNB</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offre des services d’orientation professionnelle ainsi des cours pour permettre aux gens d’acquérir les compétences dont ils ont besoin pour obtenir un emploi ou pour faire progresser leur carrière. L’organisme contribue également au recrutement et au maintien en poste des travailleurs dont les employeurs ont besoin.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98450">
              <a:lnSpc>
                <a:spcPct val="107000"/>
              </a:lnSpc>
              <a:spcBef>
                <a:spcPts val="0"/>
              </a:spcBef>
              <a:spcAft>
                <a:spcPts val="0"/>
              </a:spcAft>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Apprentissage et Certification professionnelle est responsable de la certification des professions désignées Sceau rouge, p. ex. électricien industriel/électricienne industrielle ou soudeur/soudeuse.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endPar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Division du travail est responsable des normes d’emploi, du salaire minimum, des relations de travail, des droits de la personne et des politiques. John Calhoun (que nous avons vu dans la première vidéo) est économiste principal au sein de la Division du travail. Il fait partie d’une équipe qui fournit des services de recherche et d’analyse ainsi que des informations sur le marché du travail afin que le gouvernement et le public puissent prendre des décisions éclairées en matière d’éducation, de formation et d’emploi. Elle veille à la création et à la mise à jour du site </a:t>
            </a:r>
            <a:r>
              <a:rPr lang="fr-CA"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emploisNB</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que vous venez de parcourir!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endPar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EPFT est également responsable de l’immigration et du soutien aux nouveaux arrivants dans la province.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endPar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875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Toutes les divisions travaillent ensemble pour répondre aux besoins en matière d’emploi et de moyens de subsistance des Néo-Brunswickoises et des Néo-Brunswickois. EPFT, dans son ensemble, fait beaucoup pour la population du N.-B. et s’associe souvent à d’autres ministères pour offrir des programmes et des services.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64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pour les enseignants* Deux</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enrichissement peuvent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 si les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ves peinent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comprendre ces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finitions. Toutes deux sont accessibles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partir de la section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enrichissement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la page de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atelier n</a:t>
            </a:r>
            <a:r>
              <a:rPr lang="fr-CA" sz="1800" kern="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march</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 travail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Cit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conomie</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https://www.youtube.com/watch?v=3q_h00oUsLU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tendances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conomiques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CIVIX.ca</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https://www.youtube.com/watch?v=ZZvswCWBNUA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Marie-Claude utilise de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information pour formuler des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visions sur ce qui pourrait se produire sur le march</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 travail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avenir. Elle est en quelque sorte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quivalent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 m</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orologue pour les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tres humains et le travail. Marie-Claude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crit le march</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 travail comme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emplois et les personnes qui les occupent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Marie-Claude et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quipe observent les tendances du march</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 travail dans la province. Celles-ci peuvent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 suivies et illustrent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volution des emplois ou les changements de comportement des travailleurs.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automatisation (comme les caisses libre-service dans les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piceries) et le travail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demande (chauffeur Uber ou livreur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Skip the </a:t>
            </a:r>
            <a:r>
              <a:rPr lang="fr-CA"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Dishes</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sont deux exemples. Les tendances du march</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 travail jouent un 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ô</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essentiel lorsqu</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 s</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agit de comprendre qui travaille et o</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ù</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 pourquoi les gens ont et acceptent des possibilit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emploi diff</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56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fr-FR" b="0" i="0" u="none" strike="noStrike" dirty="0">
                <a:solidFill>
                  <a:srgbClr val="000000"/>
                </a:solidFill>
                <a:effectLst/>
                <a:latin typeface="Arial" panose="020B0604020202020204" pitchFamily="34" charset="0"/>
              </a:rPr>
              <a:t>QUESTIONS DE DISCUSSION SUPPLÉMENTAIRES FACULTATIVES :</a:t>
            </a:r>
          </a:p>
          <a:p>
            <a:pPr marL="158750" indent="0" algn="l" rtl="0" fontAlgn="base">
              <a:buNone/>
            </a:pPr>
            <a:r>
              <a:rPr lang="fr-FR" b="0" i="0" u="none" strike="noStrike" dirty="0">
                <a:solidFill>
                  <a:srgbClr val="000000"/>
                </a:solidFill>
                <a:effectLst/>
                <a:latin typeface="Arial" panose="020B0604020202020204" pitchFamily="34" charset="0"/>
              </a:rPr>
              <a:t>•Que nous indique ce graphique?</a:t>
            </a:r>
          </a:p>
          <a:p>
            <a:pPr marL="158750" indent="0" algn="l" rtl="0" fontAlgn="base">
              <a:buNone/>
            </a:pPr>
            <a:r>
              <a:rPr lang="fr-FR" b="0" i="0" u="none" strike="noStrike" dirty="0">
                <a:solidFill>
                  <a:srgbClr val="000000"/>
                </a:solidFill>
                <a:effectLst/>
                <a:latin typeface="Arial" panose="020B0604020202020204" pitchFamily="34" charset="0"/>
              </a:rPr>
              <a:t>•En quoi est-il intéressant? L’information qu’il comporte soulève-t-elle des questions auxquelles vous souhaitez obtenir des réponses?</a:t>
            </a:r>
          </a:p>
          <a:p>
            <a:pPr marL="158750" indent="0" algn="l" rtl="0" fontAlgn="base">
              <a:buNone/>
            </a:pPr>
            <a:r>
              <a:rPr lang="fr-FR" b="0" i="0" u="none" strike="noStrike" dirty="0">
                <a:solidFill>
                  <a:srgbClr val="000000"/>
                </a:solidFill>
                <a:effectLst/>
                <a:latin typeface="Arial" panose="020B0604020202020204" pitchFamily="34" charset="0"/>
              </a:rPr>
              <a:t>•Examinez les dates. Que s’est-il produit aux environs de 2019 pour que des changements démographiques surviennent? À votre avis, pourquoi la population a-t-elle alors augmenté plutôt que diminué?</a:t>
            </a:r>
          </a:p>
          <a:p>
            <a:pPr marL="158750" indent="0" algn="l" rtl="0" fontAlgn="base">
              <a:buNone/>
            </a:pPr>
            <a:endParaRPr lang="fr-FR" b="0" i="0" u="none" strike="noStrike" dirty="0">
              <a:solidFill>
                <a:srgbClr val="000000"/>
              </a:solidFill>
              <a:effectLst/>
              <a:latin typeface="Arial" panose="020B0604020202020204" pitchFamily="34" charset="0"/>
            </a:endParaRPr>
          </a:p>
          <a:p>
            <a:pPr marL="158750" indent="0" algn="l" rtl="0" fontAlgn="base">
              <a:buNone/>
            </a:pPr>
            <a:r>
              <a:rPr lang="fr-FR" b="0" i="0" u="none" strike="noStrike" dirty="0">
                <a:solidFill>
                  <a:srgbClr val="000000"/>
                </a:solidFill>
                <a:effectLst/>
                <a:latin typeface="Arial" panose="020B0604020202020204" pitchFamily="34" charset="0"/>
              </a:rPr>
              <a:t>----</a:t>
            </a:r>
          </a:p>
          <a:p>
            <a:pPr marL="158750" indent="0" algn="l" rtl="0" fontAlgn="base">
              <a:buNone/>
            </a:pPr>
            <a:endParaRPr lang="fr-FR" b="0" i="0" u="none" strike="noStrike" dirty="0">
              <a:solidFill>
                <a:srgbClr val="000000"/>
              </a:solidFill>
              <a:effectLst/>
              <a:latin typeface="Arial" panose="020B0604020202020204" pitchFamily="34" charset="0"/>
            </a:endParaRPr>
          </a:p>
          <a:p>
            <a:pPr marL="158750" indent="0" algn="l" rtl="0" fontAlgn="base">
              <a:buNone/>
            </a:pPr>
            <a:r>
              <a:rPr lang="fr-FR" b="0" i="0" u="none" strike="noStrike" dirty="0">
                <a:solidFill>
                  <a:srgbClr val="000000"/>
                </a:solidFill>
                <a:effectLst/>
                <a:latin typeface="Arial" panose="020B0604020202020204" pitchFamily="34" charset="0"/>
              </a:rPr>
              <a:t>Les tendances peuvent se présenter sous différentes formes. Ce graphique illustre une tendance démographique. Une tendance démographique tient compte des changements dans la population, notamment en ce qui concerne l’âge, le genre, le revenu ou le niveau d’éducation. Ce graphique démontre que la population du N.-B. est demeurée sensiblement la même pendant les années 1990 et 2000. Même si des personnes ont immigré et se sont établies au N.-B., un plus grand nombre de personnes ont déménagé dans d’autres provinces. Les données dont nous disposons indiquent que ce sont surtout des jeunes qui ont quitté le N.-B. La province a récemment connu une croissance démographique sans précédent. Les données révèlent que de plus en plus de personnes s’installent dans la province et qu’elles viennent d’autres régions du Canada ou d’ailleurs dans le monde. </a:t>
            </a:r>
          </a:p>
          <a:p>
            <a:pPr marL="158750" indent="0" algn="l" rtl="0" fontAlgn="base">
              <a:buNone/>
            </a:pPr>
            <a:endParaRPr lang="fr-FR" b="0" i="0" u="none" strike="noStrike" dirty="0">
              <a:solidFill>
                <a:srgbClr val="000000"/>
              </a:solidFill>
              <a:effectLst/>
              <a:latin typeface="Arial" panose="020B0604020202020204" pitchFamily="34" charset="0"/>
            </a:endParaRPr>
          </a:p>
          <a:p>
            <a:pPr marL="158750" indent="0" algn="l" rtl="0" fontAlgn="base">
              <a:buNone/>
            </a:pPr>
            <a:r>
              <a:rPr lang="fr-FR" b="0" i="0" u="none" strike="noStrike" dirty="0">
                <a:solidFill>
                  <a:srgbClr val="000000"/>
                </a:solidFill>
                <a:effectLst/>
                <a:latin typeface="Arial" panose="020B0604020202020204" pitchFamily="34" charset="0"/>
              </a:rPr>
              <a:t>Des questions de discussion vous sont proposées. N’hésitez pas à faire une pause pour en discuter avec le groupe ou avec votre enseignant.</a:t>
            </a:r>
          </a:p>
          <a:p>
            <a:pPr marL="158750" indent="0" algn="l" rtl="0" fontAlgn="base">
              <a:buNone/>
            </a:pP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1729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Font typeface="Arial" panose="020B0604020202020204" pitchFamily="34" charset="0"/>
              <a:buNone/>
            </a:pPr>
            <a:r>
              <a:rPr lang="fr-FR" dirty="0"/>
              <a:t>QUESTIONS DE DISCUSSION SUPPLÉMENTAIRES FACULTATIVES</a:t>
            </a:r>
          </a:p>
          <a:p>
            <a:pPr marL="158750" indent="0" algn="l" rtl="0" fontAlgn="base">
              <a:buFont typeface="Arial" panose="020B0604020202020204" pitchFamily="34" charset="0"/>
              <a:buNone/>
            </a:pPr>
            <a:r>
              <a:rPr lang="fr-FR" dirty="0"/>
              <a:t>•Que nous indique ce graphique?</a:t>
            </a:r>
          </a:p>
          <a:p>
            <a:pPr marL="158750" indent="0" algn="l" rtl="0" fontAlgn="base">
              <a:buFont typeface="Arial" panose="020B0604020202020204" pitchFamily="34" charset="0"/>
              <a:buNone/>
            </a:pPr>
            <a:r>
              <a:rPr lang="fr-FR" dirty="0"/>
              <a:t>•En quoi est-il intéressant? L’information qu’il comporte soulève-t-elle des questions auxquelles vous souhaitez obtenir des réponses?</a:t>
            </a:r>
          </a:p>
          <a:p>
            <a:pPr marL="158750" indent="0" algn="l" rtl="0" fontAlgn="base">
              <a:buFont typeface="Arial" panose="020B0604020202020204" pitchFamily="34" charset="0"/>
              <a:buNone/>
            </a:pPr>
            <a:r>
              <a:rPr lang="fr-FR" dirty="0"/>
              <a:t>•Selon vous, qu’entend-on par « personnes inactives »? (Personnes qui ne travaillent pas et qui ne cherchent pas de travail. Il pourrait s’agir d’étudiants, de parents au foyer, de retraités, etc.).</a:t>
            </a:r>
          </a:p>
          <a:p>
            <a:pPr marL="158750" indent="0" algn="l" rtl="0" fontAlgn="base">
              <a:buFont typeface="Arial" panose="020B0604020202020204" pitchFamily="34" charset="0"/>
              <a:buNone/>
            </a:pPr>
            <a:endParaRPr lang="fr-FR" dirty="0"/>
          </a:p>
          <a:p>
            <a:pPr marL="158750" indent="0" algn="l" rtl="0" fontAlgn="base">
              <a:buFont typeface="Arial" panose="020B0604020202020204" pitchFamily="34" charset="0"/>
              <a:buNone/>
            </a:pPr>
            <a:r>
              <a:rPr lang="fr-FR" dirty="0"/>
              <a:t>---</a:t>
            </a:r>
          </a:p>
          <a:p>
            <a:pPr marL="158750" indent="0" algn="l" rtl="0" fontAlgn="base">
              <a:buFont typeface="Arial" panose="020B0604020202020204" pitchFamily="34" charset="0"/>
              <a:buNone/>
            </a:pPr>
            <a:endParaRPr lang="fr-FR" dirty="0"/>
          </a:p>
          <a:p>
            <a:pPr marL="158750" indent="0" algn="l" rtl="0" fontAlgn="base">
              <a:buFont typeface="Arial" panose="020B0604020202020204" pitchFamily="34" charset="0"/>
              <a:buNone/>
            </a:pPr>
            <a:r>
              <a:rPr lang="fr-FR" dirty="0"/>
              <a:t>Personne ne peut vraiment prévoir les futures tendances. Tout ce que nous pouvons faire, c’est émettre des hypothèses éclairées. Selon les dernières prévisions du marché du travail, 133 000 emplois seront à pourvoir au cours des 10 prochaines années. Deux tiers de ces emplois seront inoccupés en raison des départs à la retraite. D’autres emplois sont créés au fur et à mesure que nos vies évoluent et que d’autres tendances du marché du travail modifient notre façon de vivre et de travailler. Ces tendances peuvent être environnementales, technologiques, sociales ou démographiques. Les jeunes du Nouveau-Brunswick sur le marché du travail devraient occuper un peu plus de la moitié de ces emplois, tandis que le reste sera occupé par d’autres personnes.</a:t>
            </a:r>
          </a:p>
          <a:p>
            <a:pPr marL="158750" indent="0" algn="l" rtl="0" fontAlgn="base">
              <a:buFont typeface="Arial" panose="020B0604020202020204" pitchFamily="34" charset="0"/>
              <a:buNone/>
            </a:pPr>
            <a:endParaRPr lang="fr-FR" dirty="0"/>
          </a:p>
          <a:p>
            <a:pPr marL="158750" indent="0" algn="l" rtl="0" fontAlgn="base">
              <a:buFont typeface="Arial" panose="020B0604020202020204" pitchFamily="34" charset="0"/>
              <a:buNone/>
            </a:pPr>
            <a:endParaRPr lang="fr-FR" dirty="0"/>
          </a:p>
          <a:p>
            <a:pPr marL="158750" indent="0" algn="l" rtl="0" fontAlgn="base">
              <a:buFont typeface="Arial" panose="020B0604020202020204" pitchFamily="34" charset="0"/>
              <a:buNone/>
            </a:pPr>
            <a:r>
              <a:rPr lang="fr-FR" dirty="0"/>
              <a:t>Des questions de discussion vous sont proposées. N’hésitez pas à faire une pause pour en discuter avec le groupe ou avec votre enseignant.</a:t>
            </a:r>
          </a:p>
        </p:txBody>
      </p:sp>
    </p:spTree>
    <p:extLst>
      <p:ext uri="{BB962C8B-B14F-4D97-AF65-F5344CB8AC3E}">
        <p14:creationId xmlns:p14="http://schemas.microsoft.com/office/powerpoint/2010/main" val="397903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QUESTIONS DE DISCUSSION</a:t>
            </a:r>
          </a:p>
          <a:p>
            <a:pPr marL="0" lvl="0" indent="0" algn="l" rtl="0">
              <a:spcBef>
                <a:spcPts val="0"/>
              </a:spcBef>
              <a:spcAft>
                <a:spcPts val="0"/>
              </a:spcAft>
              <a:buNone/>
            </a:pPr>
            <a:r>
              <a:rPr lang="fr-FR" dirty="0"/>
              <a:t>•Que nous indique ce graphique?</a:t>
            </a:r>
          </a:p>
          <a:p>
            <a:pPr marL="0" lvl="0" indent="0" algn="l" rtl="0">
              <a:spcBef>
                <a:spcPts val="0"/>
              </a:spcBef>
              <a:spcAft>
                <a:spcPts val="0"/>
              </a:spcAft>
              <a:buNone/>
            </a:pPr>
            <a:r>
              <a:rPr lang="fr-FR" dirty="0"/>
              <a:t>•En quoi est-il intéressant? L’information qu’il comporte soulève-t-elle des questions auxquelles vous souhaitez obtenir des réponses?</a:t>
            </a:r>
          </a:p>
          <a:p>
            <a:pPr marL="0" lvl="0" indent="0" algn="l" rtl="0">
              <a:spcBef>
                <a:spcPts val="0"/>
              </a:spcBef>
              <a:spcAft>
                <a:spcPts val="0"/>
              </a:spcAft>
              <a:buNone/>
            </a:pPr>
            <a:r>
              <a:rPr lang="fr-FR" dirty="0"/>
              <a:t>•En observant ce graphique, vous voyez peut-être que des lignes bleu foncé se trouvent derrière les lignes bleu clair. Qu’est-ce que cela nous apprend sur la nature de ces emplois? </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Alors que des travailleurs prennent leur retraite au Nouveau-Brunswick, d’autres (principalement des jeunes) quittent la province. Marie-Claude et l’équipe à EPFT estiment que le taux de départ à la retraite et le taux d’embauche dans la province ne concordent pas. Cependant, un grand nombre d’emplois de différents secteurs devront être pourvus pour équilibrer cette évolution démographique. Par exemple, la population du Nouveau-Brunswick vieillit et les retraités et les personnes âgées (des gens comme vos grands-parents et vos voisins) ont besoin de plus de services qui les aident à vieillir en santé. Les soins de santé, les services d’hébergement et de restauration, les transports et le domaine de l’immobilier sont les secteurs qui soutiennent une population vieillissante.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Cette situation vous semble-t-elle familière? Vous avez peut-être entendu vos parents parler de l’aide à apporter à vos grands-parents, de la difficulté à trouver un pharmacien ou d’un médecin de famille, ou même de salles d’urgence débordées. Vous connaissez peut-être quelqu’un dans votre quartier sur le point de s’installer dans un logement plus petit ou dans un centre offrant des mesures d’aide à la vie autonome. Cette personne n’est peut-être plus en mesure de conduire et dépend davantage des transports en commun. John et son équipe étudient également de tels changements et prévoient leur incidence sur les emplois dans les secteurs professionnels. Ce graphique indique le nombre de postes à pourvoir au cours des dix prochaines années. On constate que les soins de santé sont un secteur où les besoins sont importants en raison des départs à la retraite et de la création de nouveaux emplois. Il indique également le nombre de postes qui se libéreront dans d’autres secteurs. Ces données révèlent-elles quelque chose d’intéressant?</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Des questions de discussion vous sont proposées. N’hésitez pas à faire une pause pour en discuter avec le groupe ou avec votre enseignant.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734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Tandis que nous pouvons utiliser des graphiques et des données visuelles pour expliquer de nombreux concepts liés au marché du travail, la façon dont nous percevons et vivons ces changements est tout aussi importante. Voici différentes façons de percevoir cet enjeu.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●Les élèves ne peuvent pas prendre l’autobus pour aller à l’école. Il n’y a peut-être pas assez de chauffeurs ou peut-être pas assez de mécaniciens pour réparer ou entretenir les autobus.</a:t>
            </a:r>
          </a:p>
          <a:p>
            <a:pPr marL="0" lvl="0" indent="0" algn="l" rtl="0">
              <a:spcBef>
                <a:spcPts val="0"/>
              </a:spcBef>
              <a:spcAft>
                <a:spcPts val="0"/>
              </a:spcAft>
              <a:buNone/>
            </a:pPr>
            <a:r>
              <a:rPr lang="fr-FR" dirty="0"/>
              <a:t>●Des magasins sont fermés en raison du manque d’employés ou des restaurants proposent des horaires inhabituels faute de personnel ou de remplaçants lorsque des employés sont malades. Cela m’est arrivé lorsque j’ai voulu obtenir une nouvelle photo de passeport; deux des commerces offrant ce service dans le centre commercial étaient soit fermés ou sans personnel formé pour me prendre en photo.</a:t>
            </a:r>
          </a:p>
          <a:p>
            <a:pPr marL="0" lvl="0" indent="0" algn="l" rtl="0">
              <a:spcBef>
                <a:spcPts val="0"/>
              </a:spcBef>
              <a:spcAft>
                <a:spcPts val="0"/>
              </a:spcAft>
              <a:buNone/>
            </a:pPr>
            <a:r>
              <a:rPr lang="fr-FR" dirty="0"/>
              <a:t>●Les salles d’urgence sont débordées. Les gens n’ont pas toujours de médecin de famille et doivent donc se rendre aux urgences.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 connaissez-vous d’autres?</a:t>
            </a:r>
          </a:p>
          <a:p>
            <a:pPr marL="0" lvl="0" indent="0" algn="l" rtl="0">
              <a:spcBef>
                <a:spcPts val="0"/>
              </a:spcBef>
              <a:spcAft>
                <a:spcPts val="0"/>
              </a:spcAft>
              <a:buNone/>
            </a:pPr>
            <a:endParaRPr lang="en-CA" dirty="0"/>
          </a:p>
        </p:txBody>
      </p:sp>
    </p:spTree>
    <p:extLst>
      <p:ext uri="{BB962C8B-B14F-4D97-AF65-F5344CB8AC3E}">
        <p14:creationId xmlns:p14="http://schemas.microsoft.com/office/powerpoint/2010/main" val="4187716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CETTE DIAPOSITIVE EST CACHÉE, ELLE N’EST DISPONIBLE QU’À TITRE INFORMATIF JUSQU’À CE QU’UNE VERSION DÉFINITIVE SOIT CRÉÉE.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497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actualités et les conversations avec d’autres personnes peuvent nous faire découvrir des points de vue différents et des expériences uniques.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890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TRANSCRIPTION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chissons davantage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ce qu</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EPFT doit affronter en apprenant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mieux conna</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î</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 cet enjeu et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organisation qui le pose!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77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Au cours de l’atelier d’aujourd’hui, nous déterminerons d’abord ce que nous connaissons déjà au sujet de cet enjeu. Nous verrons ensuite comment celui-ci se présente sur le marché du travail. La prochaine étape consistera à cerner les conséquences futures de cet enjeu. Et enfin, nous découvrirons les mesures déjà mises en œuvre par l’organisation qui pose l’enjeu en vue de résoudre la situation.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Prenez le temps de remplir la feuille de travail. Vous pouvez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changer vos 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ponses en petits groupes si vous le souhaitez. Si vous remplissez la feuille de travail, il pourrait vous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 utile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examiner ce que font les minist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 du Travail des autres provinces,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CA" sz="1800" i="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
            </a:r>
            <a:r>
              <a:rPr lang="fr-CA" sz="1800" i="1"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i="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exception du</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Nouveau-Brunswick. Votre enseignant peut vous fournir des liens vers des sites Web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explorer, si vous le souhaitez.</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Appuyez sur Pause ici, et lorsque vous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 appuyez sur Lecture. Un compte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rebours nous indiquera quand nous passerons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tape suivante de cet atelier.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fr-FR" dirty="0">
                <a:latin typeface="+mn-lt"/>
              </a:rPr>
              <a:t>Faites le point ensemble sur ce que les élèves ont découvert. Considérez qu'ils deviennent des experts dans ce défi et dans la compréhension du MEPFT.</a:t>
            </a:r>
          </a:p>
          <a:p>
            <a:pPr marL="0" lvl="0" indent="0" algn="l" rtl="0">
              <a:spcBef>
                <a:spcPts val="0"/>
              </a:spcBef>
              <a:spcAft>
                <a:spcPts val="0"/>
              </a:spcAft>
              <a:buFontTx/>
              <a:buNone/>
            </a:pPr>
            <a:endParaRPr lang="fr-FR" dirty="0">
              <a:latin typeface="+mn-lt"/>
            </a:endParaRPr>
          </a:p>
          <a:p>
            <a:pPr marL="0" lvl="0" indent="0" algn="l" rtl="0">
              <a:spcBef>
                <a:spcPts val="0"/>
              </a:spcBef>
              <a:spcAft>
                <a:spcPts val="0"/>
              </a:spcAft>
              <a:buFontTx/>
              <a:buNone/>
            </a:pPr>
            <a:r>
              <a:rPr lang="fr-FR" dirty="0">
                <a:latin typeface="+mn-lt"/>
              </a:rPr>
              <a:t>Questions à poser ou à revoir à partir de la diapositive n° 4 :</a:t>
            </a:r>
            <a:endParaRPr lang="en-CA" dirty="0">
              <a:latin typeface="+mn-lt"/>
            </a:endParaRPr>
          </a:p>
          <a:p>
            <a:pPr algn="l">
              <a:buFont typeface="+mj-lt"/>
              <a:buAutoNum type="arabicPeriod"/>
            </a:pPr>
            <a:r>
              <a:rPr lang="fr-FR" b="0" i="0" dirty="0">
                <a:solidFill>
                  <a:srgbClr val="374151"/>
                </a:solidFill>
                <a:effectLst/>
                <a:latin typeface="Arial" panose="020B0604020202020204" pitchFamily="34" charset="0"/>
              </a:rPr>
              <a:t>Selon vous, dans quelle mesure les possibilités d’emploi au N.-B. (marché du travail) correspondent-elles aux objectifs de carrière des élèves du secondaire?</a:t>
            </a:r>
          </a:p>
          <a:p>
            <a:pPr algn="l">
              <a:buFont typeface="+mj-lt"/>
              <a:buAutoNum type="arabicPeriod"/>
            </a:pPr>
            <a:r>
              <a:rPr lang="fr-FR" b="0" i="0" dirty="0">
                <a:solidFill>
                  <a:srgbClr val="374151"/>
                </a:solidFill>
                <a:effectLst/>
                <a:latin typeface="Arial" panose="020B0604020202020204" pitchFamily="34" charset="0"/>
              </a:rPr>
              <a:t>Quels facteurs incitent les jeunes à quitter le N.-B., à votre avis?</a:t>
            </a:r>
          </a:p>
          <a:p>
            <a:pPr algn="l">
              <a:buFont typeface="+mj-lt"/>
              <a:buAutoNum type="arabicPeriod"/>
            </a:pPr>
            <a:r>
              <a:rPr lang="fr-FR" b="0" i="0" dirty="0">
                <a:solidFill>
                  <a:srgbClr val="374151"/>
                </a:solidFill>
                <a:effectLst/>
                <a:latin typeface="Arial" panose="020B0604020202020204" pitchFamily="34" charset="0"/>
              </a:rPr>
              <a:t>De quelle façon la disponibilité d’activités culturelles et récréatives peut-elle influer sur la décision des jeunes de s’installer ou non au N.-B.?</a:t>
            </a:r>
          </a:p>
          <a:p>
            <a:pPr algn="l">
              <a:buFont typeface="+mj-lt"/>
              <a:buAutoNum type="arabicPeriod"/>
            </a:pPr>
            <a:r>
              <a:rPr lang="fr-FR" b="0" i="0" dirty="0">
                <a:solidFill>
                  <a:srgbClr val="374151"/>
                </a:solidFill>
                <a:effectLst/>
                <a:latin typeface="Arial" panose="020B0604020202020204" pitchFamily="34" charset="0"/>
              </a:rPr>
              <a:t>Quelle est l’importance du soutien communautaire pour inciter les jeunes à rester au N.-B.?</a:t>
            </a:r>
          </a:p>
          <a:p>
            <a:pPr algn="l">
              <a:buFont typeface="+mj-lt"/>
              <a:buAutoNum type="arabicPeriod"/>
            </a:pPr>
            <a:r>
              <a:rPr lang="fr-FR" b="0" i="0" dirty="0">
                <a:solidFill>
                  <a:srgbClr val="374151"/>
                </a:solidFill>
                <a:effectLst/>
                <a:latin typeface="Arial" panose="020B0604020202020204" pitchFamily="34" charset="0"/>
              </a:rPr>
              <a:t>Pouvez-vous citer des exemples de réussite ou nommer des personnes ayant joué un rôle marquant au N.-B., susceptibles d’inciter d’autres personnes à y rester?</a:t>
            </a:r>
          </a:p>
          <a:p>
            <a:pPr marL="158750" indent="0" algn="l">
              <a:buFont typeface="+mj-lt"/>
              <a:buNone/>
            </a:pPr>
            <a:endParaRPr lang="en-GB" b="0" i="0" dirty="0">
              <a:solidFill>
                <a:srgbClr val="374151"/>
              </a:solidFill>
              <a:effectLst/>
              <a:latin typeface="+mn-lt"/>
            </a:endParaRPr>
          </a:p>
          <a:p>
            <a:pPr marL="158750" indent="0" algn="l">
              <a:buFontTx/>
              <a:buNone/>
            </a:pPr>
            <a:r>
              <a:rPr lang="en-GB" b="0" i="0" dirty="0">
                <a:solidFill>
                  <a:srgbClr val="374151"/>
                </a:solidFill>
                <a:effectLst/>
                <a:latin typeface="+mn-lt"/>
              </a:rPr>
              <a:t>---</a:t>
            </a:r>
          </a:p>
          <a:p>
            <a:pPr marL="158750" indent="0" algn="l">
              <a:buFontTx/>
              <a:buNone/>
            </a:pPr>
            <a:endParaRPr lang="en-GB" b="0" i="0" dirty="0">
              <a:solidFill>
                <a:srgbClr val="374151"/>
              </a:solidFill>
              <a:effectLst/>
              <a:latin typeface="+mn-lt"/>
            </a:endParaRPr>
          </a:p>
          <a:p>
            <a:pPr marL="158750" indent="0" algn="l">
              <a:buFontTx/>
              <a:buNone/>
            </a:pPr>
            <a:r>
              <a:rPr lang="fr-FR" b="0" i="0" dirty="0">
                <a:solidFill>
                  <a:srgbClr val="374151"/>
                </a:solidFill>
                <a:effectLst/>
                <a:latin typeface="+mn-lt"/>
              </a:rPr>
              <a:t>Après votre chasse au trésor, réfléchissez à ce que vous auriez pu apprendre. Il existe de nombreuses possibilités de faire carrière au Nouveau-Brunswick. Il y a tellement d'emplois différents dans différents secteurs, et ces emplois ont besoin de personnes ayant des compétences et de l'expérience. </a:t>
            </a:r>
          </a:p>
          <a:p>
            <a:pPr marL="158750" indent="0" algn="l">
              <a:buFontTx/>
              <a:buNone/>
            </a:pPr>
            <a:endParaRPr lang="en-GB" b="0" i="0" dirty="0">
              <a:solidFill>
                <a:srgbClr val="374151"/>
              </a:solidFill>
              <a:effectLst/>
              <a:latin typeface="+mn-lt"/>
            </a:endParaRPr>
          </a:p>
          <a:p>
            <a:pPr marL="158750" indent="0" algn="l">
              <a:buFontTx/>
              <a:buNone/>
            </a:pPr>
            <a:r>
              <a:rPr lang="fr-FR" b="0" i="0" dirty="0">
                <a:solidFill>
                  <a:srgbClr val="374151"/>
                </a:solidFill>
                <a:effectLst/>
                <a:latin typeface="+mn-lt"/>
              </a:rPr>
              <a:t>Il est important de se rappeler que d'autres provinces font un travail similaire. Cela pourrait signifier que ce défi et ses solutions ne sont pas uniques au Nouveau-Brunswick. Lorsque nous choisirons notre solution et créerons un exemple, nous pourrions nous inspirer d'autres provinces ou pays. Nous pourrions également avoir l'occasion de collaborer avec d'autres régions ou d'autres ministères au sein du gouvernement.</a:t>
            </a:r>
            <a:endParaRPr lang="en-GB" b="0" i="0" dirty="0">
              <a:solidFill>
                <a:srgbClr val="374151"/>
              </a:solidFill>
              <a:effectLst/>
              <a:latin typeface="+mn-lt"/>
            </a:endParaRPr>
          </a:p>
          <a:p>
            <a:pPr marL="0" lvl="0" indent="0" algn="l" rtl="0">
              <a:spcBef>
                <a:spcPts val="0"/>
              </a:spcBef>
              <a:spcAft>
                <a:spcPts val="0"/>
              </a:spcAft>
              <a:buFontTx/>
              <a:buNone/>
            </a:pPr>
            <a:endParaRPr dirty="0">
              <a:latin typeface="+mn-lt"/>
            </a:endParaRPr>
          </a:p>
        </p:txBody>
      </p:sp>
    </p:spTree>
    <p:extLst>
      <p:ext uri="{BB962C8B-B14F-4D97-AF65-F5344CB8AC3E}">
        <p14:creationId xmlns:p14="http://schemas.microsoft.com/office/powerpoint/2010/main" val="3652962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Merci d'avoir participé à cet atelier avec moi ! </a:t>
            </a:r>
            <a:r>
              <a:rPr lang="fr-FR"/>
              <a:t>Il nous reste encore beaucoup à découvrir sur ce défi dans les prochains ateliers, et j'ai hâte de voir quel type d'innovation vous allez imaginer pour relever ce défi du marché du travail dans le monde réel.</a:t>
            </a:r>
            <a:endParaRPr lang="en-CA" dirty="0"/>
          </a:p>
        </p:txBody>
      </p:sp>
    </p:spTree>
    <p:extLst>
      <p:ext uri="{BB962C8B-B14F-4D97-AF65-F5344CB8AC3E}">
        <p14:creationId xmlns:p14="http://schemas.microsoft.com/office/powerpoint/2010/main" val="9936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TRANSCRIPTION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Mettons-nous donc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’œ</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uvre et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couvrons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enjeu que vous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 invit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soudre.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QUESTIONS DE DISCUSSION :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Selon vous, dans quelle mesure les possibilités d’emploi au N.-B. (marché du travail) correspondent-elles aux objectifs de carrière des élèves du secondaire?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Quels facteurs incitent les jeunes à quitter le N.-B., à votre avis?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De quelle façon la disponibilité d’activités culturelles et récréatives peut-elle influer sur la décision des jeunes de s’installer ou non au N.-B.?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Quelle est l’importance du soutien communautaire pour inciter les jeunes à rester au N.-B.?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Pouvez-vous citer des exemples de réussite ou nommer des personnes ayant joué un rôle marquant au N.-B., susceptibles d’inciter d’autres personnes à y rester?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37415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 est temps de partager nos réflexions et ce que nous observons dans le monde qui nous entoure. Réfléchissez d’abord aux </a:t>
            </a:r>
            <a:r>
              <a:rPr lang="fr-CA" sz="18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problèmes auxquels font face les Néo-Brunswickoises et les Néo-Brunswickois, selon vous, dans le monde du travail</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fr-CA" sz="18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puis partagez votre point de vue avec le groupe.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Nous allons faire une pause et discuter un peu avec votre enseignant. Il posera des questions qui guideront nos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changes. Faites ensemble un remue-m</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ninges de quelques minutes. Appuyez maintenant sur Pause. Vous pourrez red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marrer la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sentation lorsque vous serez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ts. Un encadr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vert portant le texte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Passons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suite</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affichera avant la prochaine diapositive.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Faites le point et demandez aux élèves de se pencher sur les sujets suivants auxquels ils n’ont peut-être pas pensé. Les points ci-dessous peuvent également appuyer les discussions relatives à chacun des sujets présentés sur cette diapositive.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Disponibilité des emplois :</a:t>
            </a:r>
          </a:p>
          <a:p>
            <a:pPr marL="0" lvl="0" indent="0" algn="l" rtl="0">
              <a:spcBef>
                <a:spcPts val="0"/>
              </a:spcBef>
              <a:spcAft>
                <a:spcPts val="0"/>
              </a:spcAft>
              <a:buNone/>
            </a:pPr>
            <a:r>
              <a:rPr lang="fr-FR" dirty="0"/>
              <a:t>●La mesure dans laquelle les emplois disponibles correspondent aux choix des jeunes.</a:t>
            </a:r>
          </a:p>
          <a:p>
            <a:pPr marL="0" lvl="0" indent="0" algn="l" rtl="0">
              <a:spcBef>
                <a:spcPts val="0"/>
              </a:spcBef>
              <a:spcAft>
                <a:spcPts val="0"/>
              </a:spcAft>
              <a:buNone/>
            </a:pPr>
            <a:r>
              <a:rPr lang="fr-FR" dirty="0"/>
              <a:t>●Déterminer quels secteurs se développent et peuvent offrir davantage d’emplois.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Éducation et formation :</a:t>
            </a:r>
          </a:p>
          <a:p>
            <a:pPr marL="0" lvl="0" indent="0" algn="l" rtl="0">
              <a:spcBef>
                <a:spcPts val="0"/>
              </a:spcBef>
              <a:spcAft>
                <a:spcPts val="0"/>
              </a:spcAft>
              <a:buNone/>
            </a:pPr>
            <a:r>
              <a:rPr lang="fr-FR" dirty="0"/>
              <a:t>●La manière dont nos écoles nous préparent à l’emploi et ce que nous pouvons faire pour améliorer ces interventions.</a:t>
            </a:r>
          </a:p>
          <a:p>
            <a:pPr marL="0" lvl="0" indent="0" algn="l" rtl="0">
              <a:spcBef>
                <a:spcPts val="0"/>
              </a:spcBef>
              <a:spcAft>
                <a:spcPts val="0"/>
              </a:spcAft>
              <a:buNone/>
            </a:pPr>
            <a:r>
              <a:rPr lang="fr-FR" dirty="0"/>
              <a:t>●Idées d’amélioration des programmes scolaires afin de nous aider dans nos emplois futurs.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Disponibilité des activités :</a:t>
            </a:r>
          </a:p>
          <a:p>
            <a:pPr marL="0" lvl="0" indent="0" algn="l" rtl="0">
              <a:spcBef>
                <a:spcPts val="0"/>
              </a:spcBef>
              <a:spcAft>
                <a:spcPts val="0"/>
              </a:spcAft>
              <a:buNone/>
            </a:pPr>
            <a:r>
              <a:rPr lang="fr-FR" dirty="0"/>
              <a:t>●La disponibilité d’activités divertissantes et en quoi elles incitent les jeunes à demeurer ou non au Nouveau-Brunswick.</a:t>
            </a:r>
          </a:p>
          <a:p>
            <a:pPr marL="0" lvl="0" indent="0" algn="l" rtl="0">
              <a:spcBef>
                <a:spcPts val="0"/>
              </a:spcBef>
              <a:spcAft>
                <a:spcPts val="0"/>
              </a:spcAft>
              <a:buNone/>
            </a:pPr>
            <a:r>
              <a:rPr lang="fr-FR" dirty="0"/>
              <a:t>●S’assurer qu’il y a des choses intéressantes à faire dans la province.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Soutien communautaire :</a:t>
            </a:r>
          </a:p>
          <a:p>
            <a:pPr marL="0" lvl="0" indent="0" algn="l" rtl="0">
              <a:spcBef>
                <a:spcPts val="0"/>
              </a:spcBef>
              <a:spcAft>
                <a:spcPts val="0"/>
              </a:spcAft>
              <a:buNone/>
            </a:pPr>
            <a:r>
              <a:rPr lang="fr-FR" dirty="0"/>
              <a:t>●Les raisons pour lesquelles les amis, la famille et les groupes communautaires sont si importants.</a:t>
            </a:r>
          </a:p>
          <a:p>
            <a:pPr marL="0" lvl="0" indent="0" algn="l" rtl="0">
              <a:spcBef>
                <a:spcPts val="0"/>
              </a:spcBef>
              <a:spcAft>
                <a:spcPts val="0"/>
              </a:spcAft>
              <a:buNone/>
            </a:pPr>
            <a:r>
              <a:rPr lang="fr-FR" dirty="0"/>
              <a:t>●Trouver des moyens de rendre nos collectivités plus fortes et plus solidaires.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Innovation et technologies :</a:t>
            </a:r>
          </a:p>
          <a:p>
            <a:pPr marL="0" lvl="0" indent="0" algn="l" rtl="0">
              <a:spcBef>
                <a:spcPts val="0"/>
              </a:spcBef>
              <a:spcAft>
                <a:spcPts val="0"/>
              </a:spcAft>
              <a:buNone/>
            </a:pPr>
            <a:r>
              <a:rPr lang="fr-FR" dirty="0"/>
              <a:t>●Utiliser des idées créatives et de nouvelles technologies pour faire du Nouveau-Brunswick un endroit formidable.</a:t>
            </a:r>
          </a:p>
          <a:p>
            <a:pPr marL="0" lvl="0" indent="0" algn="l" rtl="0">
              <a:spcBef>
                <a:spcPts val="0"/>
              </a:spcBef>
              <a:spcAft>
                <a:spcPts val="0"/>
              </a:spcAft>
              <a:buNone/>
            </a:pPr>
            <a:r>
              <a:rPr lang="fr-FR" dirty="0"/>
              <a:t>●Faire preuve de créativité et d’ingéniosité pour recruter et maintenir en poste des personnes </a:t>
            </a:r>
            <a:r>
              <a:rPr lang="fr-FR"/>
              <a:t>talentueuses.</a:t>
            </a:r>
            <a:endParaRPr lang="fr-FR" dirty="0"/>
          </a:p>
          <a:p>
            <a:pPr marL="0" lvl="0" indent="0" algn="l" rtl="0">
              <a:spcBef>
                <a:spcPts val="0"/>
              </a:spcBef>
              <a:spcAft>
                <a:spcPts val="0"/>
              </a:spcAft>
              <a:buNone/>
            </a:pPr>
            <a:r>
              <a:rPr lang="fr-FR" dirty="0"/>
              <a:t>--</a:t>
            </a:r>
          </a:p>
          <a:p>
            <a:pPr marL="0" lvl="0" indent="0" algn="l" rtl="0">
              <a:spcBef>
                <a:spcPts val="0"/>
              </a:spcBef>
              <a:spcAft>
                <a:spcPts val="0"/>
              </a:spcAft>
              <a:buNone/>
            </a:pPr>
            <a:r>
              <a:rPr lang="fr-FR" dirty="0"/>
              <a:t>TRANSCRIPTION : </a:t>
            </a:r>
          </a:p>
          <a:p>
            <a:pPr marL="0" lvl="0" indent="0" algn="l" rtl="0">
              <a:spcBef>
                <a:spcPts val="0"/>
              </a:spcBef>
              <a:spcAft>
                <a:spcPts val="0"/>
              </a:spcAft>
              <a:buNone/>
            </a:pPr>
            <a:r>
              <a:rPr lang="fr-FR" dirty="0"/>
              <a:t>Certains des enjeux qui nous entourent chaque jour ne sont pas flagrants, même s’ils sont pourtant bien présents! Vous avez peut-être parlé de la disponibilité des emplois pour les personnes qui pourraient occuper un emploi et du type d’éducation ou de formation requis pour obtenir ces emplois. Il faut parfois dépenser de l’argent pour en gagner, et le choix n’est pas toujours évident ni idéal : dépenser de l’argent pour suivre une formation ou entrer directement sur le marché du travail. Vous avez peut-être aussi discuté du type d’activités culturelles et récréatives auxquelles les gens s’adonnent lorsqu’ils ne travaillent pas. Il est impossible de travailler 24 heures sur 24 et le fait d’avoir quelque chose à faire et de ressentir un sentiment d’appartenance est essentiel à notre bien-être. Des soutiens communautaires peuvent peut contribuer à ce sentiment, ou encore à la recherche d’un emploi, mais il est parfois difficile de savoir comment accéder à ces services. Enfin, vous avez peut-être aussi pensé aux attitudes ouvertes et à l’utilisation de nouveaux outils. En comprenant et en soutenant les éléments qui font du N.-B. un lieu unique, nous pourrons inciter les gens à choisir de faire carrière dans la province et à inviter d’autres personnes du monde entier à faire de même!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jour, EPFT fait face à ces enjeux et s’efforce d’aider les résidents du N.-B. à faire carrière dans la province. Écoutons un membre d’EPFT pour qui ces enjeux sont particulièrement importants.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PRINCIPAUX POINTS DE LA VIDÉO À RETENIR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TRANSCRIPTION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GNB est le plus important employeur de la province. Tous les membres du gouvernement, et surtout EPFT, travaillent afin de soutenir les personnes qui vivent et travaillent au N.-B. Le minist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 vous demande ce qu</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 peut faire pour que le N.-B. devienne un endroit o</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ù</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jeunes veulent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tudier et faire carri</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 EPFT constate notamment que les personnes prennent leur retraite, les jeunes quittent la province et les employeurs recherchent des travailleurs. Des solutions cr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atives sont requises pour faire face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ces changements. John et son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quipe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EPFT sont convaincus que vous en avez.</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03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TRANSCRIPTION : </a:t>
            </a:r>
          </a:p>
          <a:p>
            <a:pPr marL="0" lvl="0" indent="0" algn="l" rtl="0">
              <a:spcBef>
                <a:spcPts val="0"/>
              </a:spcBef>
              <a:spcAft>
                <a:spcPts val="0"/>
              </a:spcAft>
              <a:buNone/>
            </a:pPr>
            <a:r>
              <a:rPr lang="fr-FR" dirty="0"/>
              <a:t>Explorons la nature de cet enjeu pour Marie-Claude et l’équipe à EPFT.</a:t>
            </a:r>
          </a:p>
        </p:txBody>
      </p:sp>
    </p:spTree>
    <p:extLst>
      <p:ext uri="{BB962C8B-B14F-4D97-AF65-F5344CB8AC3E}">
        <p14:creationId xmlns:p14="http://schemas.microsoft.com/office/powerpoint/2010/main" val="28955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Prenons le temps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examiner ensemble la feuille de travail qui vous a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remise. Cette feuille de travail propose une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chasse au tr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qui nous aidera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mieux comprendre le travail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EPFT, les programmes et ressources qu</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offre le minist</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 et les diff</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rents moyens par lesquels il aide les gens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faire carri</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è</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 au N.-B. Acqu</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rir une meilleure connaissance de l</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enjeu et du 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ô</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EPFT dans notre vie courante nous aidera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trouver les meilleures solutions. Vous pouvez remplir cette feuille de travail avec un camarade de classe ou en petits groupes, si vous le souhaitez.</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Appuyez maintenant sur Pause. Vous pourrez red</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marrer la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sentation lorsque vous serez pr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ê</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ts. Un encadr</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é</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vert portant le texte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Passons </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à</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suite</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a:t>
            </a:r>
            <a:r>
              <a:rPr lang="fr-CA" sz="1800" kern="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fr-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affichera avant la prochaine diapositive.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6">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3">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a:alphaModFix/>
            <a:duotone>
              <a:schemeClr val="accent3">
                <a:shade val="45000"/>
                <a:satMod val="135000"/>
              </a:schemeClr>
              <a:prstClr val="white"/>
            </a:duotone>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duotone>
              <a:schemeClr val="accent2">
                <a:shade val="45000"/>
                <a:satMod val="135000"/>
              </a:schemeClr>
              <a:prstClr val="white"/>
            </a:duotone>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7" name="Google Shape;247;p37"/>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a:alphaModFix/>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13"/>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72" r:id="rId7"/>
    <p:sldLayoutId id="2147483683" r:id="rId8"/>
    <p:sldLayoutId id="2147483687" r:id="rId9"/>
    <p:sldLayoutId id="2147483689" r:id="rId10"/>
    <p:sldLayoutId id="2147483690"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6.xml"/><Relationship Id="rId7"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8.png"/><Relationship Id="rId5" Type="http://schemas.openxmlformats.org/officeDocument/2006/relationships/tags" Target="../tags/tag93.xml"/><Relationship Id="rId10" Type="http://schemas.openxmlformats.org/officeDocument/2006/relationships/image" Target="../media/image10.png"/><Relationship Id="rId4" Type="http://schemas.openxmlformats.org/officeDocument/2006/relationships/tags" Target="../tags/tag9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tags" Target="../tags/tag98.xml"/><Relationship Id="rId21" Type="http://schemas.openxmlformats.org/officeDocument/2006/relationships/image" Target="../media/image33.svg"/><Relationship Id="rId7" Type="http://schemas.openxmlformats.org/officeDocument/2006/relationships/notesSlide" Target="../notesSlides/notesSlide11.xml"/><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tags" Target="../tags/tag97.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96.xml"/><Relationship Id="rId6" Type="http://schemas.openxmlformats.org/officeDocument/2006/relationships/slideLayout" Target="../slideLayouts/slideLayout7.xml"/><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tags" Target="../tags/tag100.xml"/><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tags" Target="../tags/tag99.xml"/><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38.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notesSlide" Target="../notesSlides/notesSlide1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7.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13.xml"/><Relationship Id="rId7" Type="http://schemas.openxmlformats.org/officeDocument/2006/relationships/notesSlide" Target="../notesSlides/notesSlide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7.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chart" Target="../charts/chart2.xml"/><Relationship Id="rId5" Type="http://schemas.openxmlformats.org/officeDocument/2006/relationships/tags" Target="../tags/tag120.xml"/><Relationship Id="rId10" Type="http://schemas.openxmlformats.org/officeDocument/2006/relationships/notesSlide" Target="../notesSlides/notesSlide14.xml"/><Relationship Id="rId4" Type="http://schemas.openxmlformats.org/officeDocument/2006/relationships/tags" Target="../tags/tag119.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chart" Target="../charts/chart3.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microsoft.com/office/2007/relationships/hdphoto" Target="../media/hdphoto3.wdp"/><Relationship Id="rId3" Type="http://schemas.openxmlformats.org/officeDocument/2006/relationships/tags" Target="../tags/tag129.xml"/><Relationship Id="rId21" Type="http://schemas.openxmlformats.org/officeDocument/2006/relationships/image" Target="../media/image18.png"/><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image" Target="../media/image41.png"/><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notesSlide" Target="../notesSlides/notesSlide16.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image" Target="../media/image17.png"/><Relationship Id="rId5" Type="http://schemas.openxmlformats.org/officeDocument/2006/relationships/tags" Target="../tags/tag131.xml"/><Relationship Id="rId15" Type="http://schemas.openxmlformats.org/officeDocument/2006/relationships/tags" Target="../tags/tag141.xml"/><Relationship Id="rId23" Type="http://schemas.microsoft.com/office/2007/relationships/hdphoto" Target="../media/hdphoto2.wdp"/><Relationship Id="rId10" Type="http://schemas.openxmlformats.org/officeDocument/2006/relationships/tags" Target="../tags/tag136.xml"/><Relationship Id="rId19" Type="http://schemas.openxmlformats.org/officeDocument/2006/relationships/slideLayout" Target="../slideLayouts/slideLayout7.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image" Target="../media/image40.png"/><Relationship Id="rId27"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26" Type="http://schemas.openxmlformats.org/officeDocument/2006/relationships/image" Target="../media/image17.png"/><Relationship Id="rId3" Type="http://schemas.openxmlformats.org/officeDocument/2006/relationships/tags" Target="../tags/tag147.xml"/><Relationship Id="rId21" Type="http://schemas.openxmlformats.org/officeDocument/2006/relationships/slideLayout" Target="../slideLayouts/slideLayout7.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5" Type="http://schemas.microsoft.com/office/2007/relationships/hdphoto" Target="../media/hdphoto2.wdp"/><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tags" Target="../tags/tag164.xml"/><Relationship Id="rId29" Type="http://schemas.openxmlformats.org/officeDocument/2006/relationships/image" Target="../media/image38.png"/><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image" Target="../media/image40.png"/><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image" Target="../media/image18.png"/><Relationship Id="rId28" Type="http://schemas.microsoft.com/office/2007/relationships/hdphoto" Target="../media/hdphoto3.wdp"/><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notesSlide" Target="../notesSlides/notesSlide17.xml"/><Relationship Id="rId27"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video" Target="https://www.youtube.com/embed/lF04-7NNPbc?feature=oembed" TargetMode="Externa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42.jpe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image" Target="../media/image6.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8.png"/><Relationship Id="rId5" Type="http://schemas.openxmlformats.org/officeDocument/2006/relationships/tags" Target="../tags/tag171.xml"/><Relationship Id="rId10" Type="http://schemas.openxmlformats.org/officeDocument/2006/relationships/image" Target="../media/image10.png"/><Relationship Id="rId4" Type="http://schemas.openxmlformats.org/officeDocument/2006/relationships/tags" Target="../tags/tag170.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slide" Target="slide5.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 Target="slide10.xml"/><Relationship Id="rId2" Type="http://schemas.openxmlformats.org/officeDocument/2006/relationships/tags" Target="../tags/tag21.xml"/><Relationship Id="rId16" Type="http://schemas.openxmlformats.org/officeDocument/2006/relationships/notesSlide" Target="../notesSlides/notesSlide2.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slideLayout" Target="../slideLayouts/slideLayout6.xml"/><Relationship Id="rId10" Type="http://schemas.openxmlformats.org/officeDocument/2006/relationships/tags" Target="../tags/tag29.xml"/><Relationship Id="rId19" Type="http://schemas.openxmlformats.org/officeDocument/2006/relationships/image" Target="../media/image9.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2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19.jpe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notesSlide" Target="../notesSlides/notesSlide20.xml"/><Relationship Id="rId2" Type="http://schemas.openxmlformats.org/officeDocument/2006/relationships/tags" Target="../tags/tag175.xml"/><Relationship Id="rId16" Type="http://schemas.microsoft.com/office/2007/relationships/hdphoto" Target="../media/hdphoto3.wdp"/><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slideLayout" Target="../slideLayouts/slideLayout3.xml"/><Relationship Id="rId5" Type="http://schemas.openxmlformats.org/officeDocument/2006/relationships/tags" Target="../tags/tag178.xml"/><Relationship Id="rId15" Type="http://schemas.openxmlformats.org/officeDocument/2006/relationships/image" Target="../media/image41.png"/><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image" Target="../media/image9.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43.jpeg"/><Relationship Id="rId5" Type="http://schemas.openxmlformats.org/officeDocument/2006/relationships/tags" Target="../tags/tag188.xml"/><Relationship Id="rId10" Type="http://schemas.openxmlformats.org/officeDocument/2006/relationships/notesSlide" Target="../notesSlides/notesSlide21.xml"/><Relationship Id="rId4" Type="http://schemas.openxmlformats.org/officeDocument/2006/relationships/tags" Target="../tags/tag187.xml"/><Relationship Id="rId9"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8.png"/><Relationship Id="rId5" Type="http://schemas.openxmlformats.org/officeDocument/2006/relationships/tags" Target="../tags/tag38.xml"/><Relationship Id="rId10" Type="http://schemas.openxmlformats.org/officeDocument/2006/relationships/image" Target="../media/image10.png"/><Relationship Id="rId4" Type="http://schemas.openxmlformats.org/officeDocument/2006/relationships/tags" Target="../tags/tag37.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Layout" Target="../slideLayouts/slideLayout3.xml"/><Relationship Id="rId18" Type="http://schemas.openxmlformats.org/officeDocument/2006/relationships/image" Target="../media/image9.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12.png"/><Relationship Id="rId2" Type="http://schemas.openxmlformats.org/officeDocument/2006/relationships/tags" Target="../tags/tag42.xml"/><Relationship Id="rId16" Type="http://schemas.openxmlformats.org/officeDocument/2006/relationships/hyperlink" Target="https://www.tes.com/jobs/employer/heartlands-high-school-1057463" TargetMode="External"/><Relationship Id="rId20" Type="http://schemas.openxmlformats.org/officeDocument/2006/relationships/hyperlink" Target="https://schoolwalls.blogspot.com/2020/07/can-you-work-full-time-while-in-high.html" TargetMode="Externa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image" Target="../media/image11.jpeg"/><Relationship Id="rId10" Type="http://schemas.openxmlformats.org/officeDocument/2006/relationships/tags" Target="../tags/tag50.xml"/><Relationship Id="rId19" Type="http://schemas.openxmlformats.org/officeDocument/2006/relationships/image" Target="../media/image13.jpe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14.jpeg"/><Relationship Id="rId5" Type="http://schemas.openxmlformats.org/officeDocument/2006/relationships/tags" Target="../tags/tag57.xml"/><Relationship Id="rId10" Type="http://schemas.openxmlformats.org/officeDocument/2006/relationships/notesSlide" Target="../notesSlides/notesSlide5.xml"/><Relationship Id="rId4" Type="http://schemas.openxmlformats.org/officeDocument/2006/relationships/tags" Target="../tags/tag56.xml"/><Relationship Id="rId9"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video" Target="https://www.youtube.com/embed/ilZ3sGvNQEI?feature=oembed"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5.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17.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1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7.xml"/><Relationship Id="rId5" Type="http://schemas.openxmlformats.org/officeDocument/2006/relationships/tags" Target="../tags/tag67.xml"/><Relationship Id="rId10"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8.png"/><Relationship Id="rId5" Type="http://schemas.openxmlformats.org/officeDocument/2006/relationships/tags" Target="../tags/tag76.xml"/><Relationship Id="rId10" Type="http://schemas.openxmlformats.org/officeDocument/2006/relationships/image" Target="../media/image10.png"/><Relationship Id="rId4" Type="http://schemas.openxmlformats.org/officeDocument/2006/relationships/tags" Target="../tags/tag75.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19.jpe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notesSlide" Target="../notesSlides/notesSlide9.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Layout" Target="../slideLayouts/slideLayout3.xml"/><Relationship Id="rId5" Type="http://schemas.openxmlformats.org/officeDocument/2006/relationships/tags" Target="../tags/tag83.xml"/><Relationship Id="rId15" Type="http://schemas.openxmlformats.org/officeDocument/2006/relationships/image" Target="../media/image3.png"/><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custDataLst>
              <p:tags r:id="rId2"/>
            </p:custDataLst>
          </p:nvPr>
        </p:nvSpPr>
        <p:spPr>
          <a:xfrm>
            <a:off x="2134799" y="1744200"/>
            <a:ext cx="4874401"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4400" b="1" i="0" u="none" baseline="0" dirty="0"/>
              <a:t>Pourquoi choisir le Nouveau-Brunswick?</a:t>
            </a:r>
            <a:endParaRPr sz="4400" dirty="0">
              <a:solidFill>
                <a:schemeClr val="accent2"/>
              </a:solidFill>
            </a:endParaRPr>
          </a:p>
        </p:txBody>
      </p:sp>
      <p:sp>
        <p:nvSpPr>
          <p:cNvPr id="309" name="Google Shape;309;p47"/>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200" b="0" i="0" u="none" baseline="0" dirty="0"/>
              <a:t>Enjeu de marché du travail</a:t>
            </a:r>
            <a:endParaRPr sz="1200" b="0" dirty="0"/>
          </a:p>
        </p:txBody>
      </p:sp>
      <p:sp>
        <p:nvSpPr>
          <p:cNvPr id="312" name="Google Shape;312;p47"/>
          <p:cNvSpPr/>
          <p:nvPr>
            <p:custDataLst>
              <p:tags r:id="rId4"/>
            </p:custDataLst>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fr-ca"/>
          </a:p>
        </p:txBody>
      </p:sp>
      <p:pic>
        <p:nvPicPr>
          <p:cNvPr id="313" name="Google Shape;313;p47"/>
          <p:cNvPicPr preferRelativeResize="0"/>
          <p:nvPr>
            <p:custDataLst>
              <p:tags r:id="rId5"/>
            </p:custDataLst>
          </p:nvPr>
        </p:nvPicPr>
        <p:blipFill rotWithShape="1">
          <a:blip r:embed="rId9">
            <a:alphaModFix/>
          </a:blip>
          <a:srcRect t="16970" r="8892" b="21025"/>
          <a:stretch/>
        </p:blipFill>
        <p:spPr>
          <a:xfrm>
            <a:off x="6653475" y="2024280"/>
            <a:ext cx="2036850" cy="810276"/>
          </a:xfrm>
          <a:prstGeom prst="rect">
            <a:avLst/>
          </a:prstGeom>
          <a:noFill/>
          <a:ln>
            <a:noFill/>
          </a:ln>
        </p:spPr>
      </p:pic>
      <p:pic>
        <p:nvPicPr>
          <p:cNvPr id="314" name="Google Shape;314;p47"/>
          <p:cNvPicPr preferRelativeResize="0"/>
          <p:nvPr>
            <p:custDataLst>
              <p:tags r:id="rId6"/>
            </p:custDataLst>
          </p:nvPr>
        </p:nvPicPr>
        <p:blipFill rotWithShape="1">
          <a:blip r:embed="rId10">
            <a:alphaModFix/>
            <a:duotone>
              <a:prstClr val="black"/>
              <a:schemeClr val="accent1">
                <a:tint val="45000"/>
                <a:satMod val="400000"/>
              </a:schemeClr>
            </a:duotone>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95000">
        <p:fade/>
      </p:transition>
    </mc:Choice>
    <mc:Fallback xmlns="">
      <p:transition spd="med" advClick="0" advTm="9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EXPLIQUER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03</a:t>
            </a:r>
            <a:endParaRPr/>
          </a:p>
        </p:txBody>
      </p:sp>
      <p:pic>
        <p:nvPicPr>
          <p:cNvPr id="344" name="Google Shape;344;p50"/>
          <p:cNvPicPr preferRelativeResize="0"/>
          <p:nvPr>
            <p:custDataLst>
              <p:tags r:id="rId5"/>
            </p:custDataLst>
          </p:nvPr>
        </p:nvPicPr>
        <p:blipFill rotWithShape="1">
          <a:blip r:embed="rId11">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Ça veut dire quoi EPFT?</a:t>
            </a:r>
            <a:endParaRPr dirty="0"/>
          </a:p>
        </p:txBody>
      </p:sp>
      <p:grpSp>
        <p:nvGrpSpPr>
          <p:cNvPr id="30" name="Group 29">
            <a:extLst>
              <a:ext uri="{FF2B5EF4-FFF2-40B4-BE49-F238E27FC236}">
                <a16:creationId xmlns:a16="http://schemas.microsoft.com/office/drawing/2014/main" id="{992AFCEC-80CF-3CC3-07A8-103871FA6A9E}"/>
              </a:ext>
            </a:extLst>
          </p:cNvPr>
          <p:cNvGrpSpPr/>
          <p:nvPr>
            <p:custDataLst>
              <p:tags r:id="rId3"/>
            </p:custDataLst>
          </p:nvPr>
        </p:nvGrpSpPr>
        <p:grpSpPr>
          <a:xfrm>
            <a:off x="2044474" y="1330036"/>
            <a:ext cx="1522144" cy="2967644"/>
            <a:chOff x="2044474" y="1330036"/>
            <a:chExt cx="1522144" cy="2967644"/>
          </a:xfrm>
        </p:grpSpPr>
        <p:sp>
          <p:nvSpPr>
            <p:cNvPr id="3" name="Rectangle: Rounded Corners 2">
              <a:extLst>
                <a:ext uri="{FF2B5EF4-FFF2-40B4-BE49-F238E27FC236}">
                  <a16:creationId xmlns:a16="http://schemas.microsoft.com/office/drawing/2014/main" id="{D373C9E2-FD72-FD78-4618-045490AE9E89}"/>
                </a:ext>
              </a:extLst>
            </p:cNvPr>
            <p:cNvSpPr/>
            <p:nvPr/>
          </p:nvSpPr>
          <p:spPr>
            <a:xfrm>
              <a:off x="2044474" y="1330036"/>
              <a:ext cx="1446872" cy="296764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t" anchorCtr="0"/>
            <a:lstStyle/>
            <a:p>
              <a:pPr algn="ctr" rtl="0"/>
              <a:r>
                <a:rPr lang="fr-ca" sz="1200" b="0" i="0" u="none" baseline="0" dirty="0"/>
                <a:t>Éducation postsecondaire</a:t>
              </a:r>
            </a:p>
          </p:txBody>
        </p:sp>
        <p:pic>
          <p:nvPicPr>
            <p:cNvPr id="7" name="Graphic 6" descr="Graduation cap with solid fill">
              <a:extLst>
                <a:ext uri="{FF2B5EF4-FFF2-40B4-BE49-F238E27FC236}">
                  <a16:creationId xmlns:a16="http://schemas.microsoft.com/office/drawing/2014/main" id="{4C25C192-F55E-529C-BF9D-E9A311CFFE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5089" y="2007524"/>
              <a:ext cx="914400" cy="914400"/>
            </a:xfrm>
            <a:prstGeom prst="rect">
              <a:avLst/>
            </a:prstGeom>
          </p:spPr>
        </p:pic>
        <p:pic>
          <p:nvPicPr>
            <p:cNvPr id="11" name="Graphic 10" descr="Microscope with solid fill">
              <a:extLst>
                <a:ext uri="{FF2B5EF4-FFF2-40B4-BE49-F238E27FC236}">
                  <a16:creationId xmlns:a16="http://schemas.microsoft.com/office/drawing/2014/main" id="{DF99B034-9ABB-8E0D-5E70-EAC412D45C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52218" y="2427317"/>
              <a:ext cx="914400" cy="914400"/>
            </a:xfrm>
            <a:prstGeom prst="rect">
              <a:avLst/>
            </a:prstGeom>
          </p:spPr>
        </p:pic>
        <p:pic>
          <p:nvPicPr>
            <p:cNvPr id="13" name="Graphic 12" descr="Loan with solid fill">
              <a:extLst>
                <a:ext uri="{FF2B5EF4-FFF2-40B4-BE49-F238E27FC236}">
                  <a16:creationId xmlns:a16="http://schemas.microsoft.com/office/drawing/2014/main" id="{F2CD2918-5DB6-729A-CBF1-61D1FB2579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19746" y="3314181"/>
              <a:ext cx="914400" cy="914400"/>
            </a:xfrm>
            <a:prstGeom prst="rect">
              <a:avLst/>
            </a:prstGeom>
          </p:spPr>
        </p:pic>
      </p:grpSp>
      <p:grpSp>
        <p:nvGrpSpPr>
          <p:cNvPr id="31" name="Group 30">
            <a:extLst>
              <a:ext uri="{FF2B5EF4-FFF2-40B4-BE49-F238E27FC236}">
                <a16:creationId xmlns:a16="http://schemas.microsoft.com/office/drawing/2014/main" id="{5E6AF289-5444-90C5-311E-07E67FAFC08B}"/>
              </a:ext>
            </a:extLst>
          </p:cNvPr>
          <p:cNvGrpSpPr/>
          <p:nvPr>
            <p:custDataLst>
              <p:tags r:id="rId4"/>
            </p:custDataLst>
          </p:nvPr>
        </p:nvGrpSpPr>
        <p:grpSpPr>
          <a:xfrm>
            <a:off x="4022903" y="1330036"/>
            <a:ext cx="1559824" cy="2967644"/>
            <a:chOff x="4022903" y="1330036"/>
            <a:chExt cx="1559824" cy="2967644"/>
          </a:xfrm>
        </p:grpSpPr>
        <p:sp>
          <p:nvSpPr>
            <p:cNvPr id="4" name="Rectangle: Rounded Corners 3">
              <a:extLst>
                <a:ext uri="{FF2B5EF4-FFF2-40B4-BE49-F238E27FC236}">
                  <a16:creationId xmlns:a16="http://schemas.microsoft.com/office/drawing/2014/main" id="{A92DA925-F1B8-F677-27DE-B568EF38A93E}"/>
                </a:ext>
              </a:extLst>
            </p:cNvPr>
            <p:cNvSpPr/>
            <p:nvPr/>
          </p:nvSpPr>
          <p:spPr>
            <a:xfrm>
              <a:off x="4022903" y="1330036"/>
              <a:ext cx="1446872" cy="296764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t" anchorCtr="0"/>
            <a:lstStyle/>
            <a:p>
              <a:pPr algn="ctr" rtl="0"/>
              <a:r>
                <a:rPr lang="fr-ca" sz="1200" b="0" i="0" u="none" baseline="0"/>
                <a:t>Formation</a:t>
              </a:r>
              <a:endParaRPr lang="fr-ca" sz="1200" dirty="0">
                <a:cs typeface="Arial"/>
              </a:endParaRPr>
            </a:p>
          </p:txBody>
        </p:sp>
        <p:pic>
          <p:nvPicPr>
            <p:cNvPr id="9" name="Graphic 8" descr="Books with solid fill">
              <a:extLst>
                <a:ext uri="{FF2B5EF4-FFF2-40B4-BE49-F238E27FC236}">
                  <a16:creationId xmlns:a16="http://schemas.microsoft.com/office/drawing/2014/main" id="{F232BD19-44FC-3F46-DE0B-726D0605EFC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5375" y="2036621"/>
              <a:ext cx="914400" cy="914400"/>
            </a:xfrm>
            <a:prstGeom prst="rect">
              <a:avLst/>
            </a:prstGeom>
          </p:spPr>
        </p:pic>
        <p:pic>
          <p:nvPicPr>
            <p:cNvPr id="15" name="Graphic 14" descr="Tools with solid fill">
              <a:extLst>
                <a:ext uri="{FF2B5EF4-FFF2-40B4-BE49-F238E27FC236}">
                  <a16:creationId xmlns:a16="http://schemas.microsoft.com/office/drawing/2014/main" id="{16F35B66-55B3-ADE6-D78B-6F0B9C23A6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22903" y="2826321"/>
              <a:ext cx="914400" cy="914400"/>
            </a:xfrm>
            <a:prstGeom prst="rect">
              <a:avLst/>
            </a:prstGeom>
          </p:spPr>
        </p:pic>
        <p:pic>
          <p:nvPicPr>
            <p:cNvPr id="17" name="Graphic 16" descr="Gears with solid fill">
              <a:extLst>
                <a:ext uri="{FF2B5EF4-FFF2-40B4-BE49-F238E27FC236}">
                  <a16:creationId xmlns:a16="http://schemas.microsoft.com/office/drawing/2014/main" id="{28C81E69-FCEC-2B42-5C8C-34B8C6A4BC1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68327" y="3314181"/>
              <a:ext cx="914400" cy="914400"/>
            </a:xfrm>
            <a:prstGeom prst="rect">
              <a:avLst/>
            </a:prstGeom>
          </p:spPr>
        </p:pic>
      </p:grpSp>
      <p:grpSp>
        <p:nvGrpSpPr>
          <p:cNvPr id="32" name="Group 31">
            <a:extLst>
              <a:ext uri="{FF2B5EF4-FFF2-40B4-BE49-F238E27FC236}">
                <a16:creationId xmlns:a16="http://schemas.microsoft.com/office/drawing/2014/main" id="{ED15EEA2-33CC-5465-3536-370F77ADDA17}"/>
              </a:ext>
            </a:extLst>
          </p:cNvPr>
          <p:cNvGrpSpPr/>
          <p:nvPr>
            <p:custDataLst>
              <p:tags r:id="rId5"/>
            </p:custDataLst>
          </p:nvPr>
        </p:nvGrpSpPr>
        <p:grpSpPr>
          <a:xfrm>
            <a:off x="6001332" y="1330036"/>
            <a:ext cx="1446872" cy="2984938"/>
            <a:chOff x="6001332" y="1330036"/>
            <a:chExt cx="1446872" cy="2984938"/>
          </a:xfrm>
        </p:grpSpPr>
        <p:sp>
          <p:nvSpPr>
            <p:cNvPr id="5" name="Rectangle: Rounded Corners 4">
              <a:extLst>
                <a:ext uri="{FF2B5EF4-FFF2-40B4-BE49-F238E27FC236}">
                  <a16:creationId xmlns:a16="http://schemas.microsoft.com/office/drawing/2014/main" id="{389AA6B9-6225-6ABE-1BFE-70324524283B}"/>
                </a:ext>
              </a:extLst>
            </p:cNvPr>
            <p:cNvSpPr/>
            <p:nvPr/>
          </p:nvSpPr>
          <p:spPr>
            <a:xfrm>
              <a:off x="6001332" y="1330036"/>
              <a:ext cx="1446872" cy="296764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algn="ctr" rtl="0"/>
              <a:r>
                <a:rPr lang="fr-ca" sz="1200" b="0" i="0" u="none" baseline="0"/>
                <a:t>Travail</a:t>
              </a:r>
              <a:endParaRPr lang="fr-ca" sz="1200" dirty="0">
                <a:cs typeface="Arial"/>
              </a:endParaRPr>
            </a:p>
          </p:txBody>
        </p:sp>
        <p:pic>
          <p:nvPicPr>
            <p:cNvPr id="22" name="Graphic 21" descr="Playbook with solid fill">
              <a:extLst>
                <a:ext uri="{FF2B5EF4-FFF2-40B4-BE49-F238E27FC236}">
                  <a16:creationId xmlns:a16="http://schemas.microsoft.com/office/drawing/2014/main" id="{B99DA394-BDEC-E05D-2818-15F107571BF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67568" y="2007524"/>
              <a:ext cx="914400" cy="914400"/>
            </a:xfrm>
            <a:prstGeom prst="rect">
              <a:avLst/>
            </a:prstGeom>
          </p:spPr>
        </p:pic>
        <p:pic>
          <p:nvPicPr>
            <p:cNvPr id="24" name="Graphic 23" descr="Work from home desk with solid fill">
              <a:extLst>
                <a:ext uri="{FF2B5EF4-FFF2-40B4-BE49-F238E27FC236}">
                  <a16:creationId xmlns:a16="http://schemas.microsoft.com/office/drawing/2014/main" id="{1F53674B-7039-4AE7-C977-8A38F37BBB7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588281" y="2827001"/>
              <a:ext cx="794756" cy="794756"/>
            </a:xfrm>
            <a:prstGeom prst="rect">
              <a:avLst/>
            </a:prstGeom>
          </p:spPr>
        </p:pic>
        <p:pic>
          <p:nvPicPr>
            <p:cNvPr id="26" name="Graphic 25" descr="Gantt Chart with solid fill">
              <a:extLst>
                <a:ext uri="{FF2B5EF4-FFF2-40B4-BE49-F238E27FC236}">
                  <a16:creationId xmlns:a16="http://schemas.microsoft.com/office/drawing/2014/main" id="{0EE32AFC-CF96-4D57-50CE-8980EBB4D3D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104282" y="3400574"/>
              <a:ext cx="914400" cy="914400"/>
            </a:xfrm>
            <a:prstGeom prst="rect">
              <a:avLst/>
            </a:prstGeom>
          </p:spPr>
        </p:pic>
      </p:grpSp>
    </p:spTree>
    <p:custDataLst>
      <p:tags r:id="rId1"/>
    </p:custDataLst>
    <p:extLst>
      <p:ext uri="{BB962C8B-B14F-4D97-AF65-F5344CB8AC3E}">
        <p14:creationId xmlns:p14="http://schemas.microsoft.com/office/powerpoint/2010/main" val="4143882181"/>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par>
                                <p:cTn id="8" presetID="42"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Quel est l’enjeu pour EPFT?</a:t>
            </a:r>
            <a:endParaRPr dirty="0"/>
          </a:p>
        </p:txBody>
      </p:sp>
      <p:sp>
        <p:nvSpPr>
          <p:cNvPr id="6" name="TextBox 5">
            <a:extLst>
              <a:ext uri="{FF2B5EF4-FFF2-40B4-BE49-F238E27FC236}">
                <a16:creationId xmlns:a16="http://schemas.microsoft.com/office/drawing/2014/main" id="{13D53C6A-9D75-AF92-3606-3AC843205AC5}"/>
              </a:ext>
            </a:extLst>
          </p:cNvPr>
          <p:cNvSpPr txBox="1"/>
          <p:nvPr>
            <p:custDataLst>
              <p:tags r:id="rId3"/>
            </p:custDataLst>
          </p:nvPr>
        </p:nvSpPr>
        <p:spPr>
          <a:xfrm>
            <a:off x="1338146" y="1338146"/>
            <a:ext cx="7064254" cy="646331"/>
          </a:xfrm>
          <a:prstGeom prst="rect">
            <a:avLst/>
          </a:prstGeom>
          <a:noFill/>
        </p:spPr>
        <p:txBody>
          <a:bodyPr wrap="square" rtlCol="0">
            <a:spAutoFit/>
          </a:bodyPr>
          <a:lstStyle/>
          <a:p>
            <a:pPr algn="l" rtl="0"/>
            <a:r>
              <a:rPr lang="fr-ca" sz="3600" b="0" i="0" u="none" baseline="0" dirty="0"/>
              <a:t>Tendances du </a:t>
            </a:r>
            <a:r>
              <a:rPr lang="fr-ca" sz="3600" b="1" i="0" u="none" baseline="0" dirty="0"/>
              <a:t>marché du travail</a:t>
            </a:r>
          </a:p>
        </p:txBody>
      </p:sp>
      <p:sp>
        <p:nvSpPr>
          <p:cNvPr id="7" name="TextBox 6">
            <a:extLst>
              <a:ext uri="{FF2B5EF4-FFF2-40B4-BE49-F238E27FC236}">
                <a16:creationId xmlns:a16="http://schemas.microsoft.com/office/drawing/2014/main" id="{1CE8F431-F186-38E5-8C49-409AA5F5DC34}"/>
              </a:ext>
            </a:extLst>
          </p:cNvPr>
          <p:cNvSpPr txBox="1"/>
          <p:nvPr>
            <p:custDataLst>
              <p:tags r:id="rId4"/>
            </p:custDataLst>
          </p:nvPr>
        </p:nvSpPr>
        <p:spPr>
          <a:xfrm>
            <a:off x="5865541" y="1360449"/>
            <a:ext cx="3053496" cy="769441"/>
          </a:xfrm>
          <a:prstGeom prst="rect">
            <a:avLst/>
          </a:prstGeom>
          <a:noFill/>
        </p:spPr>
        <p:txBody>
          <a:bodyPr wrap="square" rtlCol="0">
            <a:spAutoFit/>
          </a:bodyPr>
          <a:lstStyle/>
          <a:p>
            <a:pPr algn="l" rtl="0"/>
            <a:endParaRPr/>
          </a:p>
        </p:txBody>
      </p:sp>
      <p:pic>
        <p:nvPicPr>
          <p:cNvPr id="8" name="Google Shape;869;p78">
            <a:extLst>
              <a:ext uri="{FF2B5EF4-FFF2-40B4-BE49-F238E27FC236}">
                <a16:creationId xmlns:a16="http://schemas.microsoft.com/office/drawing/2014/main" id="{CC45081D-6A18-1EF8-0292-3B4BF1B55919}"/>
              </a:ext>
            </a:extLst>
          </p:cNvPr>
          <p:cNvPicPr preferRelativeResize="0"/>
          <p:nvPr>
            <p:custDataLst>
              <p:tags r:id="rId5"/>
            </p:custDataLst>
          </p:nvPr>
        </p:nvPicPr>
        <p:blipFill>
          <a:blip r:embed="rId13">
            <a:alphaModFix amt="80000"/>
          </a:blip>
          <a:stretch>
            <a:fillRect/>
          </a:stretch>
        </p:blipFill>
        <p:spPr>
          <a:xfrm rot="14542792" flipH="1">
            <a:off x="1431971" y="2617079"/>
            <a:ext cx="1162957" cy="250849"/>
          </a:xfrm>
          <a:prstGeom prst="rect">
            <a:avLst/>
          </a:prstGeom>
          <a:noFill/>
          <a:ln>
            <a:noFill/>
          </a:ln>
        </p:spPr>
      </p:pic>
      <p:cxnSp>
        <p:nvCxnSpPr>
          <p:cNvPr id="10" name="Straight Connector 9">
            <a:extLst>
              <a:ext uri="{FF2B5EF4-FFF2-40B4-BE49-F238E27FC236}">
                <a16:creationId xmlns:a16="http://schemas.microsoft.com/office/drawing/2014/main" id="{CB46059B-2F41-E1E4-FA8A-F27E8854257D}"/>
              </a:ext>
            </a:extLst>
          </p:cNvPr>
          <p:cNvCxnSpPr>
            <a:cxnSpLocks/>
          </p:cNvCxnSpPr>
          <p:nvPr>
            <p:custDataLst>
              <p:tags r:id="rId6"/>
            </p:custDataLst>
          </p:nvPr>
        </p:nvCxnSpPr>
        <p:spPr>
          <a:xfrm>
            <a:off x="4654757" y="2152193"/>
            <a:ext cx="3625243" cy="10572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115470-F305-EB23-45E8-AED260F35BA0}"/>
              </a:ext>
            </a:extLst>
          </p:cNvPr>
          <p:cNvCxnSpPr>
            <a:cxnSpLocks/>
          </p:cNvCxnSpPr>
          <p:nvPr>
            <p:custDataLst>
              <p:tags r:id="rId7"/>
            </p:custDataLst>
          </p:nvPr>
        </p:nvCxnSpPr>
        <p:spPr>
          <a:xfrm flipV="1">
            <a:off x="1387911" y="2012062"/>
            <a:ext cx="3184089" cy="235656"/>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Google Shape;869;p78">
            <a:extLst>
              <a:ext uri="{FF2B5EF4-FFF2-40B4-BE49-F238E27FC236}">
                <a16:creationId xmlns:a16="http://schemas.microsoft.com/office/drawing/2014/main" id="{009006BF-2BFB-1E88-A8C1-8D40F5967547}"/>
              </a:ext>
            </a:extLst>
          </p:cNvPr>
          <p:cNvPicPr preferRelativeResize="0"/>
          <p:nvPr>
            <p:custDataLst>
              <p:tags r:id="rId8"/>
            </p:custDataLst>
          </p:nvPr>
        </p:nvPicPr>
        <p:blipFill>
          <a:blip r:embed="rId13">
            <a:alphaModFix amt="80000"/>
          </a:blip>
          <a:stretch>
            <a:fillRect/>
          </a:stretch>
        </p:blipFill>
        <p:spPr>
          <a:xfrm rot="19887030" flipH="1">
            <a:off x="5843113" y="2551183"/>
            <a:ext cx="1197122" cy="281770"/>
          </a:xfrm>
          <a:prstGeom prst="rect">
            <a:avLst/>
          </a:prstGeom>
          <a:noFill/>
          <a:ln>
            <a:noFill/>
          </a:ln>
        </p:spPr>
      </p:pic>
      <p:sp>
        <p:nvSpPr>
          <p:cNvPr id="18" name="TextBox 17">
            <a:extLst>
              <a:ext uri="{FF2B5EF4-FFF2-40B4-BE49-F238E27FC236}">
                <a16:creationId xmlns:a16="http://schemas.microsoft.com/office/drawing/2014/main" id="{83B4790E-C001-FCB2-7366-E56A1A8A719E}"/>
              </a:ext>
            </a:extLst>
          </p:cNvPr>
          <p:cNvSpPr txBox="1"/>
          <p:nvPr>
            <p:custDataLst>
              <p:tags r:id="rId9"/>
            </p:custDataLst>
          </p:nvPr>
        </p:nvSpPr>
        <p:spPr>
          <a:xfrm>
            <a:off x="2394159" y="2419337"/>
            <a:ext cx="343704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fr-ca" sz="1200" b="1" i="0" u="none" baseline="0" dirty="0"/>
              <a:t>Marché du travail : </a:t>
            </a:r>
            <a:r>
              <a:rPr lang="fr-ca" sz="1200" b="0" i="0" u="none" baseline="0" dirty="0"/>
              <a:t>s’entend des emplois et des personnes qui les occupent ou qui pourraient vouloir les occuper un jour.</a:t>
            </a:r>
          </a:p>
        </p:txBody>
      </p:sp>
      <p:sp>
        <p:nvSpPr>
          <p:cNvPr id="19" name="TextBox 18">
            <a:extLst>
              <a:ext uri="{FF2B5EF4-FFF2-40B4-BE49-F238E27FC236}">
                <a16:creationId xmlns:a16="http://schemas.microsoft.com/office/drawing/2014/main" id="{2BF6243E-896B-9B67-24C8-C20908159422}"/>
              </a:ext>
            </a:extLst>
          </p:cNvPr>
          <p:cNvSpPr txBox="1"/>
          <p:nvPr>
            <p:custDataLst>
              <p:tags r:id="rId10"/>
            </p:custDataLst>
          </p:nvPr>
        </p:nvSpPr>
        <p:spPr>
          <a:xfrm>
            <a:off x="2290212" y="3393617"/>
            <a:ext cx="421516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0"/>
            <a:r>
              <a:rPr lang="fr-ca" sz="1200" b="1" i="0" u="none" baseline="0"/>
              <a:t>Tendances : </a:t>
            </a:r>
            <a:r>
              <a:rPr lang="fr-ca" sz="1200" b="0" i="0" u="none" baseline="0"/>
              <a:t>fait référence à l’évolution des emplois ou des comportements des personnes qui travaillent (p. ex. automatisation, travail à la demande).</a:t>
            </a:r>
          </a:p>
        </p:txBody>
      </p:sp>
    </p:spTree>
    <p:custDataLst>
      <p:tags r:id="rId1"/>
    </p:custDataLst>
    <p:extLst>
      <p:ext uri="{BB962C8B-B14F-4D97-AF65-F5344CB8AC3E}">
        <p14:creationId xmlns:p14="http://schemas.microsoft.com/office/powerpoint/2010/main" val="2130784705"/>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dirty="0"/>
              <a:t>Données démographiques : Population du Nouveau-Brunswick</a:t>
            </a:r>
            <a:endParaRPr dirty="0"/>
          </a:p>
        </p:txBody>
      </p:sp>
      <p:graphicFrame>
        <p:nvGraphicFramePr>
          <p:cNvPr id="3" name="Chart 2">
            <a:extLst>
              <a:ext uri="{FF2B5EF4-FFF2-40B4-BE49-F238E27FC236}">
                <a16:creationId xmlns:a16="http://schemas.microsoft.com/office/drawing/2014/main" id="{37377F29-91CD-7762-C8FB-708D5E1C7042}"/>
              </a:ext>
            </a:extLst>
          </p:cNvPr>
          <p:cNvGraphicFramePr>
            <a:graphicFrameLocks/>
          </p:cNvGraphicFramePr>
          <p:nvPr>
            <p:custDataLst>
              <p:tags r:id="rId3"/>
            </p:custDataLst>
            <p:extLst>
              <p:ext uri="{D42A27DB-BD31-4B8C-83A1-F6EECF244321}">
                <p14:modId xmlns:p14="http://schemas.microsoft.com/office/powerpoint/2010/main" val="1419479208"/>
              </p:ext>
            </p:extLst>
          </p:nvPr>
        </p:nvGraphicFramePr>
        <p:xfrm>
          <a:off x="1603899" y="1935847"/>
          <a:ext cx="3834708" cy="2450415"/>
        </p:xfrm>
        <a:graphic>
          <a:graphicData uri="http://schemas.openxmlformats.org/drawingml/2006/chart">
            <c:chart xmlns:c="http://schemas.openxmlformats.org/drawingml/2006/chart" xmlns:r="http://schemas.openxmlformats.org/officeDocument/2006/relationships" r:id="rId8"/>
          </a:graphicData>
        </a:graphic>
      </p:graphicFrame>
      <p:cxnSp>
        <p:nvCxnSpPr>
          <p:cNvPr id="4" name="Straight Arrow Connector 3">
            <a:extLst>
              <a:ext uri="{FF2B5EF4-FFF2-40B4-BE49-F238E27FC236}">
                <a16:creationId xmlns:a16="http://schemas.microsoft.com/office/drawing/2014/main" id="{BACAFC1E-1791-A680-1CE1-370CB4FD2CFB}"/>
              </a:ext>
            </a:extLst>
          </p:cNvPr>
          <p:cNvCxnSpPr>
            <a:cxnSpLocks/>
          </p:cNvCxnSpPr>
          <p:nvPr>
            <p:custDataLst>
              <p:tags r:id="rId4"/>
            </p:custDataLst>
          </p:nvPr>
        </p:nvCxnSpPr>
        <p:spPr>
          <a:xfrm flipV="1">
            <a:off x="4731102" y="2114550"/>
            <a:ext cx="355248" cy="3336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96E6532-B16D-A5E0-B54F-D582764CAFBA}"/>
              </a:ext>
            </a:extLst>
          </p:cNvPr>
          <p:cNvCxnSpPr>
            <a:cxnSpLocks/>
          </p:cNvCxnSpPr>
          <p:nvPr>
            <p:custDataLst>
              <p:tags r:id="rId5"/>
            </p:custDataLst>
          </p:nvPr>
        </p:nvCxnSpPr>
        <p:spPr>
          <a:xfrm>
            <a:off x="3638550" y="2467455"/>
            <a:ext cx="1016207" cy="0"/>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EFC30F5C-0B25-A065-A57E-4131E3C25C72}"/>
              </a:ext>
            </a:extLst>
          </p:cNvPr>
          <p:cNvPicPr>
            <a:picLocks noChangeAspect="1"/>
          </p:cNvPicPr>
          <p:nvPr/>
        </p:nvPicPr>
        <p:blipFill>
          <a:blip r:embed="rId9"/>
          <a:stretch>
            <a:fillRect/>
          </a:stretch>
        </p:blipFill>
        <p:spPr>
          <a:xfrm>
            <a:off x="6357258" y="1465000"/>
            <a:ext cx="1671446" cy="3134889"/>
          </a:xfrm>
          <a:prstGeom prst="rect">
            <a:avLst/>
          </a:prstGeom>
        </p:spPr>
      </p:pic>
    </p:spTree>
    <p:custDataLst>
      <p:tags r:id="rId1"/>
    </p:custDataLst>
    <p:extLst>
      <p:ext uri="{BB962C8B-B14F-4D97-AF65-F5344CB8AC3E}">
        <p14:creationId xmlns:p14="http://schemas.microsoft.com/office/powerpoint/2010/main" val="611731607"/>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r>
              <a:rPr lang="fr-ca" sz="2000" b="1" i="0" u="none" baseline="0" dirty="0"/>
              <a:t>Emplois disponibles prévus, de 2023 à 2032</a:t>
            </a:r>
          </a:p>
        </p:txBody>
      </p:sp>
      <p:grpSp>
        <p:nvGrpSpPr>
          <p:cNvPr id="2" name="Group 1">
            <a:extLst>
              <a:ext uri="{FF2B5EF4-FFF2-40B4-BE49-F238E27FC236}">
                <a16:creationId xmlns:a16="http://schemas.microsoft.com/office/drawing/2014/main" id="{9D4DAF77-203B-E947-C844-10CFAFD5E175}"/>
              </a:ext>
            </a:extLst>
          </p:cNvPr>
          <p:cNvGrpSpPr/>
          <p:nvPr>
            <p:custDataLst>
              <p:tags r:id="rId3"/>
            </p:custDataLst>
          </p:nvPr>
        </p:nvGrpSpPr>
        <p:grpSpPr>
          <a:xfrm rot="7512663" flipV="1">
            <a:off x="3583214" y="1971630"/>
            <a:ext cx="237491" cy="518667"/>
            <a:chOff x="1089251" y="3390900"/>
            <a:chExt cx="729017" cy="1592133"/>
          </a:xfrm>
        </p:grpSpPr>
        <p:cxnSp>
          <p:nvCxnSpPr>
            <p:cNvPr id="3" name="Straight Connector 2">
              <a:extLst>
                <a:ext uri="{FF2B5EF4-FFF2-40B4-BE49-F238E27FC236}">
                  <a16:creationId xmlns:a16="http://schemas.microsoft.com/office/drawing/2014/main" id="{8571AA68-2881-B546-20C1-AB8CB6CE1FCF}"/>
                </a:ext>
              </a:extLst>
            </p:cNvPr>
            <p:cNvCxnSpPr/>
            <p:nvPr/>
          </p:nvCxnSpPr>
          <p:spPr>
            <a:xfrm flipV="1">
              <a:off x="1094014" y="3984171"/>
              <a:ext cx="0" cy="998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BF8806-1790-A3EA-C2E0-ADF6357718E9}"/>
                </a:ext>
              </a:extLst>
            </p:cNvPr>
            <p:cNvCxnSpPr>
              <a:cxnSpLocks/>
            </p:cNvCxnSpPr>
            <p:nvPr/>
          </p:nvCxnSpPr>
          <p:spPr>
            <a:xfrm flipV="1">
              <a:off x="1089251" y="3581400"/>
              <a:ext cx="529999" cy="417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A8E8AD7-5A39-36B0-ACB6-CFBED730C012}"/>
                </a:ext>
              </a:extLst>
            </p:cNvPr>
            <p:cNvSpPr/>
            <p:nvPr/>
          </p:nvSpPr>
          <p:spPr>
            <a:xfrm>
              <a:off x="1556330" y="3390900"/>
              <a:ext cx="261938" cy="2619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rtl="0">
                <a:buClrTx/>
                <a:defRPr/>
              </a:pPr>
              <a:endParaRPr lang="fr-ca" sz="1350" kern="1200">
                <a:solidFill>
                  <a:prstClr val="white"/>
                </a:solidFill>
                <a:latin typeface="Calibri"/>
              </a:endParaRPr>
            </a:p>
          </p:txBody>
        </p:sp>
      </p:grpSp>
      <p:grpSp>
        <p:nvGrpSpPr>
          <p:cNvPr id="6" name="Group 5">
            <a:extLst>
              <a:ext uri="{FF2B5EF4-FFF2-40B4-BE49-F238E27FC236}">
                <a16:creationId xmlns:a16="http://schemas.microsoft.com/office/drawing/2014/main" id="{67C5609F-E826-6FAE-656C-637C93FCB482}"/>
              </a:ext>
            </a:extLst>
          </p:cNvPr>
          <p:cNvGrpSpPr/>
          <p:nvPr>
            <p:custDataLst>
              <p:tags r:id="rId4"/>
            </p:custDataLst>
          </p:nvPr>
        </p:nvGrpSpPr>
        <p:grpSpPr>
          <a:xfrm rot="3197351">
            <a:off x="6649727" y="2763511"/>
            <a:ext cx="237491" cy="518667"/>
            <a:chOff x="1089251" y="3390900"/>
            <a:chExt cx="729017" cy="1592133"/>
          </a:xfrm>
        </p:grpSpPr>
        <p:cxnSp>
          <p:nvCxnSpPr>
            <p:cNvPr id="7" name="Straight Connector 6">
              <a:extLst>
                <a:ext uri="{FF2B5EF4-FFF2-40B4-BE49-F238E27FC236}">
                  <a16:creationId xmlns:a16="http://schemas.microsoft.com/office/drawing/2014/main" id="{1E95F89C-3D5D-3DD3-071A-75A3926880FD}"/>
                </a:ext>
              </a:extLst>
            </p:cNvPr>
            <p:cNvCxnSpPr/>
            <p:nvPr/>
          </p:nvCxnSpPr>
          <p:spPr>
            <a:xfrm flipV="1">
              <a:off x="1094014" y="3984171"/>
              <a:ext cx="0" cy="998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0D9F84-BC1D-F546-6AFD-6D5B54F047AB}"/>
                </a:ext>
              </a:extLst>
            </p:cNvPr>
            <p:cNvCxnSpPr>
              <a:cxnSpLocks/>
            </p:cNvCxnSpPr>
            <p:nvPr/>
          </p:nvCxnSpPr>
          <p:spPr>
            <a:xfrm flipV="1">
              <a:off x="1089251" y="3581400"/>
              <a:ext cx="529999" cy="41747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29BD0BE-28A0-1111-CE6D-C7DF325DB7DF}"/>
                </a:ext>
              </a:extLst>
            </p:cNvPr>
            <p:cNvSpPr/>
            <p:nvPr/>
          </p:nvSpPr>
          <p:spPr>
            <a:xfrm>
              <a:off x="1556330" y="3390900"/>
              <a:ext cx="261938" cy="2619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rtl="0">
                <a:buClrTx/>
                <a:defRPr/>
              </a:pPr>
              <a:endParaRPr lang="fr-ca" sz="1350" kern="1200">
                <a:solidFill>
                  <a:prstClr val="white"/>
                </a:solidFill>
                <a:latin typeface="Calibri"/>
              </a:endParaRPr>
            </a:p>
          </p:txBody>
        </p:sp>
      </p:grpSp>
      <p:graphicFrame>
        <p:nvGraphicFramePr>
          <p:cNvPr id="10" name="Chart 9">
            <a:extLst>
              <a:ext uri="{FF2B5EF4-FFF2-40B4-BE49-F238E27FC236}">
                <a16:creationId xmlns:a16="http://schemas.microsoft.com/office/drawing/2014/main" id="{BE266B40-1A1E-7F1D-4188-2FBDDE73DE74}"/>
              </a:ext>
            </a:extLst>
          </p:cNvPr>
          <p:cNvGraphicFramePr>
            <a:graphicFrameLocks/>
          </p:cNvGraphicFramePr>
          <p:nvPr>
            <p:custDataLst>
              <p:tags r:id="rId5"/>
            </p:custDataLst>
            <p:extLst>
              <p:ext uri="{D42A27DB-BD31-4B8C-83A1-F6EECF244321}">
                <p14:modId xmlns:p14="http://schemas.microsoft.com/office/powerpoint/2010/main" val="2385385936"/>
              </p:ext>
            </p:extLst>
          </p:nvPr>
        </p:nvGraphicFramePr>
        <p:xfrm>
          <a:off x="3669260" y="1223044"/>
          <a:ext cx="3017520" cy="3017520"/>
        </p:xfrm>
        <a:graphic>
          <a:graphicData uri="http://schemas.openxmlformats.org/drawingml/2006/chart">
            <c:chart xmlns:c="http://schemas.openxmlformats.org/drawingml/2006/chart" xmlns:r="http://schemas.openxmlformats.org/officeDocument/2006/relationships" r:id="rId11"/>
          </a:graphicData>
        </a:graphic>
      </p:graphicFrame>
      <p:sp>
        <p:nvSpPr>
          <p:cNvPr id="11" name="Rectangle 10">
            <a:extLst>
              <a:ext uri="{FF2B5EF4-FFF2-40B4-BE49-F238E27FC236}">
                <a16:creationId xmlns:a16="http://schemas.microsoft.com/office/drawing/2014/main" id="{E78105F6-1C82-AAE7-697D-D4DF76B53BEA}"/>
              </a:ext>
            </a:extLst>
          </p:cNvPr>
          <p:cNvSpPr/>
          <p:nvPr>
            <p:custDataLst>
              <p:tags r:id="rId6"/>
            </p:custDataLst>
          </p:nvPr>
        </p:nvSpPr>
        <p:spPr>
          <a:xfrm>
            <a:off x="6490518" y="2796254"/>
            <a:ext cx="2130036" cy="615553"/>
          </a:xfrm>
          <a:prstGeom prst="rect">
            <a:avLst/>
          </a:prstGeom>
        </p:spPr>
        <p:txBody>
          <a:bodyPr wrap="square">
            <a:spAutoFit/>
          </a:bodyPr>
          <a:lstStyle/>
          <a:p>
            <a:pPr algn="ctr" defTabSz="342900" rtl="0">
              <a:buClrTx/>
              <a:defRPr/>
            </a:pPr>
            <a:r>
              <a:rPr lang="fr-ca" sz="1100" b="1" i="0" u="none" kern="1200" cap="all" spc="-15" baseline="0" dirty="0">
                <a:solidFill>
                  <a:prstClr val="black"/>
                </a:solidFill>
                <a:latin typeface="Calibri" panose="020F0502020204030204" pitchFamily="34" charset="0"/>
                <a:ea typeface="+mn-ea"/>
                <a:cs typeface="+mn-cs"/>
              </a:rPr>
              <a:t>JEUNES DU </a:t>
            </a:r>
          </a:p>
          <a:p>
            <a:pPr algn="ctr" defTabSz="342900" rtl="0">
              <a:buClrTx/>
              <a:defRPr/>
            </a:pPr>
            <a:r>
              <a:rPr lang="fr-ca" sz="1100" b="1" i="0" u="none" kern="1200" cap="all" spc="-15" baseline="0" dirty="0">
                <a:solidFill>
                  <a:prstClr val="black"/>
                </a:solidFill>
                <a:latin typeface="Calibri" panose="020F0502020204030204" pitchFamily="34" charset="0"/>
                <a:ea typeface="+mn-ea"/>
                <a:cs typeface="+mn-cs"/>
              </a:rPr>
              <a:t>NOUVEAU-BRUNSWICK</a:t>
            </a:r>
          </a:p>
          <a:p>
            <a:pPr algn="ctr" defTabSz="342900" rtl="0">
              <a:buClrTx/>
              <a:defRPr/>
            </a:pPr>
            <a:r>
              <a:rPr lang="fr-ca" sz="1200" b="1" i="0" u="none" cap="all" baseline="0" dirty="0">
                <a:solidFill>
                  <a:srgbClr val="00ADCC"/>
                </a:solidFill>
                <a:latin typeface="Calibri" panose="020F0502020204030204" pitchFamily="34" charset="0"/>
                <a:ea typeface="Calibri" panose="020F0502020204030204" pitchFamily="34" charset="0"/>
                <a:cs typeface="Calibri" panose="020F0502020204030204" pitchFamily="34" charset="0"/>
              </a:rPr>
              <a:t>72 500</a:t>
            </a:r>
            <a:r>
              <a:rPr lang="fr-ca" sz="1200" b="1" i="0" u="none" kern="1200" cap="all" baseline="0" dirty="0">
                <a:solidFill>
                  <a:srgbClr val="00ADCC"/>
                </a:solidFill>
                <a:latin typeface="Calibri" panose="020F0502020204030204" pitchFamily="34" charset="0"/>
                <a:ea typeface="+mn-ea"/>
                <a:cs typeface="+mn-cs"/>
              </a:rPr>
              <a:t> (54 %)</a:t>
            </a:r>
            <a:endParaRPr lang="fr-ca" sz="1200" b="1" kern="1200" cap="all" dirty="0">
              <a:solidFill>
                <a:srgbClr val="00ADCC"/>
              </a:solidFill>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ACFB3A9D-59EE-628F-EB1D-586C1B36235D}"/>
              </a:ext>
            </a:extLst>
          </p:cNvPr>
          <p:cNvSpPr/>
          <p:nvPr>
            <p:custDataLst>
              <p:tags r:id="rId7"/>
            </p:custDataLst>
          </p:nvPr>
        </p:nvSpPr>
        <p:spPr>
          <a:xfrm>
            <a:off x="1394386" y="1868134"/>
            <a:ext cx="2274873" cy="1246495"/>
          </a:xfrm>
          <a:prstGeom prst="rect">
            <a:avLst/>
          </a:prstGeom>
        </p:spPr>
        <p:txBody>
          <a:bodyPr wrap="square">
            <a:spAutoFit/>
          </a:bodyPr>
          <a:lstStyle/>
          <a:p>
            <a:pPr algn="ctr" defTabSz="342900" rtl="0">
              <a:buClrTx/>
              <a:defRPr/>
            </a:pPr>
            <a:r>
              <a:rPr lang="fr-ca" b="1" i="0" u="none" kern="1200" cap="all" baseline="0" dirty="0">
                <a:solidFill>
                  <a:prstClr val="black"/>
                </a:solidFill>
                <a:latin typeface="Calibri" panose="020F0502020204030204" pitchFamily="34" charset="0"/>
                <a:ea typeface="+mn-ea"/>
                <a:cs typeface="+mn-cs"/>
              </a:rPr>
              <a:t>AUTRES </a:t>
            </a:r>
          </a:p>
          <a:p>
            <a:pPr algn="ctr" defTabSz="342900" rtl="0">
              <a:buClrTx/>
              <a:defRPr/>
            </a:pPr>
            <a:r>
              <a:rPr lang="fr-ca" sz="1600" b="1" i="0" u="none" kern="1200" cap="all" baseline="0" dirty="0">
                <a:solidFill>
                  <a:srgbClr val="00ADCC"/>
                </a:solidFill>
                <a:latin typeface="Calibri" panose="020F0502020204030204" pitchFamily="34" charset="0"/>
                <a:ea typeface="+mn-ea"/>
                <a:cs typeface="+mn-cs"/>
              </a:rPr>
              <a:t>60 800 (46 %)</a:t>
            </a:r>
          </a:p>
          <a:p>
            <a:pPr marL="214313" lvl="2" indent="-214313" algn="l" defTabSz="342900" rtl="0">
              <a:spcBef>
                <a:spcPts val="150"/>
              </a:spcBef>
              <a:buClrTx/>
              <a:buFont typeface="Arial" panose="020B0604020202020204" pitchFamily="34" charset="0"/>
              <a:buChar char="•"/>
              <a:defRPr/>
            </a:pPr>
            <a:r>
              <a:rPr lang="fr-ca" sz="1000" b="0" i="0" u="none" kern="1200" cap="all" baseline="0" dirty="0">
                <a:solidFill>
                  <a:srgbClr val="00ADCC">
                    <a:lumMod val="50000"/>
                  </a:srgbClr>
                </a:solidFill>
                <a:latin typeface="+mn-lt"/>
                <a:ea typeface="+mn-ea"/>
                <a:cs typeface="+mn-cs"/>
              </a:rPr>
              <a:t>TRAVAILLEURS ÉTRANGERS</a:t>
            </a:r>
          </a:p>
          <a:p>
            <a:pPr marL="214313" lvl="2" indent="-214313" algn="l" defTabSz="342900" rtl="0">
              <a:spcBef>
                <a:spcPts val="150"/>
              </a:spcBef>
              <a:buClrTx/>
              <a:buFont typeface="Arial" panose="020B0604020202020204" pitchFamily="34" charset="0"/>
              <a:buChar char="•"/>
              <a:defRPr/>
            </a:pPr>
            <a:r>
              <a:rPr lang="fr-ca" sz="1000" b="0" i="0" u="none" kern="1200" cap="all" baseline="0" dirty="0">
                <a:solidFill>
                  <a:srgbClr val="00ADCC">
                    <a:lumMod val="50000"/>
                  </a:srgbClr>
                </a:solidFill>
                <a:latin typeface="+mn-lt"/>
                <a:ea typeface="+mn-ea"/>
                <a:cs typeface="+mn-cs"/>
              </a:rPr>
              <a:t>TRAVAILLEURS D’AUTRES PROVINCES</a:t>
            </a:r>
          </a:p>
          <a:p>
            <a:pPr marL="214313" lvl="3" indent="-214313" algn="l" defTabSz="342900" rtl="0">
              <a:spcBef>
                <a:spcPts val="150"/>
              </a:spcBef>
              <a:buClrTx/>
              <a:buFont typeface="Arial" panose="020B0604020202020204" pitchFamily="34" charset="0"/>
              <a:buChar char="•"/>
              <a:defRPr/>
            </a:pPr>
            <a:r>
              <a:rPr lang="fr-ca" sz="1000" b="0" i="0" u="none" kern="1200" cap="all" baseline="0" dirty="0">
                <a:solidFill>
                  <a:srgbClr val="00ADCC">
                    <a:lumMod val="50000"/>
                  </a:srgbClr>
                </a:solidFill>
                <a:latin typeface="+mn-lt"/>
                <a:ea typeface="+mn-ea"/>
                <a:cs typeface="+mn-cs"/>
              </a:rPr>
              <a:t>PERSONNES INACTIVES</a:t>
            </a:r>
          </a:p>
        </p:txBody>
      </p:sp>
      <p:sp>
        <p:nvSpPr>
          <p:cNvPr id="13" name="TextBox 12">
            <a:extLst>
              <a:ext uri="{FF2B5EF4-FFF2-40B4-BE49-F238E27FC236}">
                <a16:creationId xmlns:a16="http://schemas.microsoft.com/office/drawing/2014/main" id="{4A2A49E3-12EA-96C1-6E5A-103F5D5796A4}"/>
              </a:ext>
            </a:extLst>
          </p:cNvPr>
          <p:cNvSpPr txBox="1"/>
          <p:nvPr>
            <p:custDataLst>
              <p:tags r:id="rId8"/>
            </p:custDataLst>
          </p:nvPr>
        </p:nvSpPr>
        <p:spPr>
          <a:xfrm>
            <a:off x="4337764" y="2293005"/>
            <a:ext cx="1667930" cy="1092607"/>
          </a:xfrm>
          <a:prstGeom prst="rect">
            <a:avLst/>
          </a:prstGeom>
          <a:noFill/>
        </p:spPr>
        <p:txBody>
          <a:bodyPr wrap="square" rtlCol="0">
            <a:spAutoFit/>
          </a:bodyPr>
          <a:lstStyle/>
          <a:p>
            <a:pPr algn="ctr" defTabSz="342900" rtl="0">
              <a:buClrTx/>
              <a:defRPr/>
            </a:pPr>
            <a:r>
              <a:rPr lang="fr-ca" sz="2000" b="1" i="0" u="none" kern="1200" cap="all" baseline="0" dirty="0">
                <a:solidFill>
                  <a:srgbClr val="00ADCC"/>
                </a:solidFill>
                <a:latin typeface="Calibri"/>
                <a:ea typeface="+mn-ea"/>
                <a:cs typeface="+mn-cs"/>
              </a:rPr>
              <a:t>133 300</a:t>
            </a:r>
          </a:p>
          <a:p>
            <a:pPr algn="ctr" rtl="0">
              <a:defRPr/>
            </a:pPr>
            <a:r>
              <a:rPr lang="fr-ca" sz="1050" b="1" i="0" u="none" cap="all" baseline="0" dirty="0">
                <a:latin typeface="Calibri"/>
                <a:ea typeface="Calibri"/>
                <a:cs typeface="Calibri"/>
              </a:rPr>
              <a:t>(98 100 DÉPARTS EN RETRAITE + 35 200 NOUVEAUX EMPLOIS) </a:t>
            </a:r>
            <a:endParaRPr lang="fr-ca" sz="1050" b="1" kern="1200" cap="all" dirty="0">
              <a:latin typeface="Calibri"/>
              <a:ea typeface="+mn-ea"/>
              <a:cs typeface="+mn-cs"/>
            </a:endParaRPr>
          </a:p>
          <a:p>
            <a:pPr algn="l" defTabSz="342900" rtl="0">
              <a:buClrTx/>
              <a:defRPr/>
            </a:pPr>
            <a:endParaRPr lang="fr-ca" sz="1100" kern="1200" cap="all" dirty="0">
              <a:solidFill>
                <a:prstClr val="black"/>
              </a:solidFill>
              <a:latin typeface="Calibri"/>
              <a:ea typeface="+mn-ea"/>
              <a:cs typeface="+mn-cs"/>
            </a:endParaRPr>
          </a:p>
        </p:txBody>
      </p:sp>
    </p:spTree>
    <p:custDataLst>
      <p:tags r:id="rId1"/>
    </p:custDataLst>
    <p:extLst>
      <p:ext uri="{BB962C8B-B14F-4D97-AF65-F5344CB8AC3E}">
        <p14:creationId xmlns:p14="http://schemas.microsoft.com/office/powerpoint/2010/main" val="372636162"/>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600" b="1" i="0" u="none" baseline="0" dirty="0"/>
              <a:t>Emplois disponibles prévus par secteur, de 2023 à 2032</a:t>
            </a:r>
            <a:endParaRPr sz="1600" dirty="0"/>
          </a:p>
        </p:txBody>
      </p:sp>
      <p:cxnSp>
        <p:nvCxnSpPr>
          <p:cNvPr id="3" name="Straight Connector 2">
            <a:extLst>
              <a:ext uri="{FF2B5EF4-FFF2-40B4-BE49-F238E27FC236}">
                <a16:creationId xmlns:a16="http://schemas.microsoft.com/office/drawing/2014/main" id="{3C83C367-FA08-21A6-38DC-4226ADF8FF59}"/>
              </a:ext>
            </a:extLst>
          </p:cNvPr>
          <p:cNvCxnSpPr/>
          <p:nvPr>
            <p:custDataLst>
              <p:tags r:id="rId3"/>
            </p:custDataLst>
          </p:nvPr>
        </p:nvCxnSpPr>
        <p:spPr>
          <a:xfrm>
            <a:off x="2659522" y="1304693"/>
            <a:ext cx="1851102" cy="0"/>
          </a:xfrm>
          <a:prstGeom prst="line">
            <a:avLst/>
          </a:prstGeom>
          <a:ln w="133350">
            <a:solidFill>
              <a:schemeClr val="accent1">
                <a:shade val="95000"/>
                <a:satMod val="105000"/>
                <a:alpha val="54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F32C88D0-AD53-BB14-0240-A2D3FACD2588}"/>
              </a:ext>
            </a:extLst>
          </p:cNvPr>
          <p:cNvGraphicFramePr>
            <a:graphicFrameLocks/>
          </p:cNvGraphicFramePr>
          <p:nvPr>
            <p:extLst>
              <p:ext uri="{D42A27DB-BD31-4B8C-83A1-F6EECF244321}">
                <p14:modId xmlns:p14="http://schemas.microsoft.com/office/powerpoint/2010/main" val="1886370252"/>
              </p:ext>
            </p:extLst>
          </p:nvPr>
        </p:nvGraphicFramePr>
        <p:xfrm>
          <a:off x="1411528" y="1196693"/>
          <a:ext cx="6846899" cy="354138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6620508"/>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b="1" i="0" u="none" baseline="0" dirty="0"/>
              <a:t>Quelles formes l’enjeu peut-il prendre?</a:t>
            </a:r>
            <a:endParaRPr sz="2000" dirty="0"/>
          </a:p>
        </p:txBody>
      </p:sp>
      <p:pic>
        <p:nvPicPr>
          <p:cNvPr id="4" name="Google Shape;1363;p101">
            <a:extLst>
              <a:ext uri="{FF2B5EF4-FFF2-40B4-BE49-F238E27FC236}">
                <a16:creationId xmlns:a16="http://schemas.microsoft.com/office/drawing/2014/main" id="{C0FF303B-267E-27F1-B759-BBEB00E896AA}"/>
              </a:ext>
            </a:extLst>
          </p:cNvPr>
          <p:cNvPicPr preferRelativeResize="0"/>
          <p:nvPr>
            <p:custDataLst>
              <p:tags r:id="rId3"/>
            </p:custDataLst>
          </p:nvPr>
        </p:nvPicPr>
        <p:blipFill>
          <a:blip r:embed="rId21">
            <a:alphaModFix/>
          </a:blip>
          <a:stretch>
            <a:fillRect/>
          </a:stretch>
        </p:blipFill>
        <p:spPr>
          <a:xfrm>
            <a:off x="1135564" y="2405860"/>
            <a:ext cx="1951384" cy="1947392"/>
          </a:xfrm>
          <a:prstGeom prst="rect">
            <a:avLst/>
          </a:prstGeom>
          <a:noFill/>
          <a:ln>
            <a:noFill/>
          </a:ln>
          <a:effectLst>
            <a:outerShdw blurRad="50800" dist="38100" dir="2700000" algn="tl" rotWithShape="0">
              <a:prstClr val="black">
                <a:alpha val="40000"/>
              </a:prstClr>
            </a:outerShdw>
          </a:effectLst>
        </p:spPr>
      </p:pic>
      <p:sp>
        <p:nvSpPr>
          <p:cNvPr id="10" name="Google Shape;376;p53">
            <a:extLst>
              <a:ext uri="{FF2B5EF4-FFF2-40B4-BE49-F238E27FC236}">
                <a16:creationId xmlns:a16="http://schemas.microsoft.com/office/drawing/2014/main" id="{0AA61C64-74C4-5E01-C10D-8AF3719A4713}"/>
              </a:ext>
            </a:extLst>
          </p:cNvPr>
          <p:cNvSpPr txBox="1">
            <a:spLocks/>
          </p:cNvSpPr>
          <p:nvPr>
            <p:custDataLst>
              <p:tags r:id="rId4"/>
            </p:custDataLst>
          </p:nvPr>
        </p:nvSpPr>
        <p:spPr>
          <a:xfrm>
            <a:off x="1375876" y="2934405"/>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Les élèves ne peuvent pas prendre l’autobus pour aller à l’école.</a:t>
            </a:r>
          </a:p>
        </p:txBody>
      </p:sp>
      <p:pic>
        <p:nvPicPr>
          <p:cNvPr id="21" name="Google Shape;1361;p101">
            <a:extLst>
              <a:ext uri="{FF2B5EF4-FFF2-40B4-BE49-F238E27FC236}">
                <a16:creationId xmlns:a16="http://schemas.microsoft.com/office/drawing/2014/main" id="{ACBBB39A-6176-62A7-E922-73C648EE5B36}"/>
              </a:ext>
            </a:extLst>
          </p:cNvPr>
          <p:cNvPicPr preferRelativeResize="0"/>
          <p:nvPr>
            <p:custDataLst>
              <p:tags r:id="rId5"/>
            </p:custDataLst>
          </p:nvPr>
        </p:nvPicPr>
        <p:blipFill>
          <a:blip r:embed="rId22">
            <a:alphaModFix/>
            <a:extLst>
              <a:ext uri="{BEBA8EAE-BF5A-486C-A8C5-ECC9F3942E4B}">
                <a14:imgProps xmlns:a14="http://schemas.microsoft.com/office/drawing/2010/main">
                  <a14:imgLayer r:embed="rId23">
                    <a14:imgEffect>
                      <a14:colorTemperature colorTemp="6501"/>
                    </a14:imgEffect>
                  </a14:imgLayer>
                </a14:imgProps>
              </a:ext>
            </a:extLst>
          </a:blip>
          <a:stretch>
            <a:fillRect/>
          </a:stretch>
        </p:blipFill>
        <p:spPr>
          <a:xfrm>
            <a:off x="2997297" y="1463377"/>
            <a:ext cx="1951384" cy="1995488"/>
          </a:xfrm>
          <a:prstGeom prst="rect">
            <a:avLst/>
          </a:prstGeom>
          <a:noFill/>
          <a:ln>
            <a:noFill/>
          </a:ln>
          <a:effectLst>
            <a:outerShdw blurRad="50800" dist="38100" dir="8100000" algn="tr" rotWithShape="0">
              <a:prstClr val="black">
                <a:alpha val="40000"/>
              </a:prstClr>
            </a:outerShdw>
          </a:effectLst>
        </p:spPr>
      </p:pic>
      <p:pic>
        <p:nvPicPr>
          <p:cNvPr id="24" name="Google Shape;1362;p101">
            <a:extLst>
              <a:ext uri="{FF2B5EF4-FFF2-40B4-BE49-F238E27FC236}">
                <a16:creationId xmlns:a16="http://schemas.microsoft.com/office/drawing/2014/main" id="{B38998DE-C75B-AE74-D05F-B8EDFFE199DC}"/>
              </a:ext>
            </a:extLst>
          </p:cNvPr>
          <p:cNvPicPr preferRelativeResize="0"/>
          <p:nvPr>
            <p:custDataLst>
              <p:tags r:id="rId6"/>
            </p:custDataLst>
          </p:nvPr>
        </p:nvPicPr>
        <p:blipFill>
          <a:blip r:embed="rId24">
            <a:alphaModFix/>
          </a:blip>
          <a:stretch>
            <a:fillRect/>
          </a:stretch>
        </p:blipFill>
        <p:spPr>
          <a:xfrm>
            <a:off x="4753169" y="2578391"/>
            <a:ext cx="2071131" cy="1995487"/>
          </a:xfrm>
          <a:prstGeom prst="rect">
            <a:avLst/>
          </a:prstGeom>
          <a:noFill/>
          <a:ln>
            <a:noFill/>
          </a:ln>
          <a:effectLst>
            <a:outerShdw blurRad="50800" dist="38100" dir="5400000" algn="t" rotWithShape="0">
              <a:prstClr val="black">
                <a:alpha val="40000"/>
              </a:prstClr>
            </a:outerShdw>
          </a:effectLst>
        </p:spPr>
      </p:pic>
      <p:pic>
        <p:nvPicPr>
          <p:cNvPr id="26" name="Google Shape;1363;p101">
            <a:extLst>
              <a:ext uri="{FF2B5EF4-FFF2-40B4-BE49-F238E27FC236}">
                <a16:creationId xmlns:a16="http://schemas.microsoft.com/office/drawing/2014/main" id="{D4FF2B00-4012-9272-4B9A-E473AC174AEB}"/>
              </a:ext>
            </a:extLst>
          </p:cNvPr>
          <p:cNvPicPr preferRelativeResize="0"/>
          <p:nvPr>
            <p:custDataLst>
              <p:tags r:id="rId7"/>
            </p:custDataLst>
          </p:nvPr>
        </p:nvPicPr>
        <p:blipFill>
          <a:blip r:embed="rId25">
            <a:alphaModFix/>
            <a:duotone>
              <a:schemeClr val="accent1">
                <a:shade val="45000"/>
                <a:satMod val="135000"/>
              </a:schemeClr>
              <a:prstClr val="white"/>
            </a:duotone>
            <a:extLst>
              <a:ext uri="{BEBA8EAE-BF5A-486C-A8C5-ECC9F3942E4B}">
                <a14:imgProps xmlns:a14="http://schemas.microsoft.com/office/drawing/2010/main">
                  <a14:imgLayer r:embed="rId26">
                    <a14:imgEffect>
                      <a14:brightnessContrast contrast="-46000"/>
                    </a14:imgEffect>
                  </a14:imgLayer>
                </a14:imgProps>
              </a:ext>
            </a:extLst>
          </a:blip>
          <a:stretch>
            <a:fillRect/>
          </a:stretch>
        </p:blipFill>
        <p:spPr>
          <a:xfrm>
            <a:off x="6631199" y="1351336"/>
            <a:ext cx="1951384" cy="1947392"/>
          </a:xfrm>
          <a:prstGeom prst="rect">
            <a:avLst/>
          </a:prstGeom>
          <a:noFill/>
          <a:ln>
            <a:noFill/>
          </a:ln>
          <a:effectLst>
            <a:outerShdw blurRad="50800" dist="38100" dir="2700000" algn="tl" rotWithShape="0">
              <a:prstClr val="black">
                <a:alpha val="40000"/>
              </a:prstClr>
            </a:outerShdw>
          </a:effectLst>
        </p:spPr>
      </p:pic>
      <p:sp>
        <p:nvSpPr>
          <p:cNvPr id="27" name="Google Shape;376;p53">
            <a:extLst>
              <a:ext uri="{FF2B5EF4-FFF2-40B4-BE49-F238E27FC236}">
                <a16:creationId xmlns:a16="http://schemas.microsoft.com/office/drawing/2014/main" id="{C21AC30B-1001-D36A-89CD-D277F1CFAACC}"/>
              </a:ext>
            </a:extLst>
          </p:cNvPr>
          <p:cNvSpPr txBox="1">
            <a:spLocks/>
          </p:cNvSpPr>
          <p:nvPr>
            <p:custDataLst>
              <p:tags r:id="rId8"/>
            </p:custDataLst>
          </p:nvPr>
        </p:nvSpPr>
        <p:spPr>
          <a:xfrm>
            <a:off x="3227259" y="1878863"/>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On peut lire sur la porte de magasins « Fermé aujourd’hui en raison d’un manque de personnel ».</a:t>
            </a:r>
          </a:p>
        </p:txBody>
      </p:sp>
      <p:sp>
        <p:nvSpPr>
          <p:cNvPr id="7" name="Google Shape;376;p53">
            <a:extLst>
              <a:ext uri="{FF2B5EF4-FFF2-40B4-BE49-F238E27FC236}">
                <a16:creationId xmlns:a16="http://schemas.microsoft.com/office/drawing/2014/main" id="{363F9C20-ADF9-4B7D-3696-39E80750FAED}"/>
              </a:ext>
            </a:extLst>
          </p:cNvPr>
          <p:cNvSpPr txBox="1">
            <a:spLocks/>
          </p:cNvSpPr>
          <p:nvPr>
            <p:custDataLst>
              <p:tags r:id="rId9"/>
            </p:custDataLst>
          </p:nvPr>
        </p:nvSpPr>
        <p:spPr>
          <a:xfrm>
            <a:off x="6818165" y="1802709"/>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Les urgences des hôpitaux sont surchargées.</a:t>
            </a:r>
          </a:p>
        </p:txBody>
      </p:sp>
      <p:sp>
        <p:nvSpPr>
          <p:cNvPr id="8" name="Google Shape;376;p53">
            <a:extLst>
              <a:ext uri="{FF2B5EF4-FFF2-40B4-BE49-F238E27FC236}">
                <a16:creationId xmlns:a16="http://schemas.microsoft.com/office/drawing/2014/main" id="{EEB84D32-A586-CF32-B334-FCDEDC2B7626}"/>
              </a:ext>
            </a:extLst>
          </p:cNvPr>
          <p:cNvSpPr txBox="1">
            <a:spLocks/>
          </p:cNvSpPr>
          <p:nvPr>
            <p:custDataLst>
              <p:tags r:id="rId10"/>
            </p:custDataLst>
          </p:nvPr>
        </p:nvSpPr>
        <p:spPr>
          <a:xfrm>
            <a:off x="4873193" y="2869544"/>
            <a:ext cx="1834144"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latin typeface="Arial"/>
                <a:ea typeface="Arial"/>
                <a:cs typeface="Arial"/>
              </a:rPr>
              <a:t>Des magasins de centres commerciaux ou des restaurants ferment plus tôt ou ouvrent plus tard.</a:t>
            </a:r>
          </a:p>
        </p:txBody>
      </p:sp>
      <p:pic>
        <p:nvPicPr>
          <p:cNvPr id="28" name="Google Shape;869;p78">
            <a:extLst>
              <a:ext uri="{FF2B5EF4-FFF2-40B4-BE49-F238E27FC236}">
                <a16:creationId xmlns:a16="http://schemas.microsoft.com/office/drawing/2014/main" id="{035ACC2B-2FB0-FB63-564F-5DA69BFCD9A3}"/>
              </a:ext>
            </a:extLst>
          </p:cNvPr>
          <p:cNvPicPr preferRelativeResize="0"/>
          <p:nvPr>
            <p:custDataLst>
              <p:tags r:id="rId11"/>
            </p:custDataLst>
          </p:nvPr>
        </p:nvPicPr>
        <p:blipFill>
          <a:blip r:embed="rId27">
            <a:alphaModFix amt="80000"/>
          </a:blip>
          <a:stretch>
            <a:fillRect/>
          </a:stretch>
        </p:blipFill>
        <p:spPr>
          <a:xfrm rot="13886817" flipH="1">
            <a:off x="7193410" y="3044325"/>
            <a:ext cx="539481" cy="250849"/>
          </a:xfrm>
          <a:prstGeom prst="rect">
            <a:avLst/>
          </a:prstGeom>
          <a:noFill/>
          <a:ln>
            <a:noFill/>
          </a:ln>
        </p:spPr>
      </p:pic>
      <p:sp>
        <p:nvSpPr>
          <p:cNvPr id="29" name="Google Shape;376;p53">
            <a:extLst>
              <a:ext uri="{FF2B5EF4-FFF2-40B4-BE49-F238E27FC236}">
                <a16:creationId xmlns:a16="http://schemas.microsoft.com/office/drawing/2014/main" id="{A9248FA9-9C1A-823F-F478-D335E90EC985}"/>
              </a:ext>
            </a:extLst>
          </p:cNvPr>
          <p:cNvSpPr txBox="1">
            <a:spLocks/>
          </p:cNvSpPr>
          <p:nvPr>
            <p:custDataLst>
              <p:tags r:id="rId12"/>
            </p:custDataLst>
          </p:nvPr>
        </p:nvSpPr>
        <p:spPr>
          <a:xfrm>
            <a:off x="7005132" y="335103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Il n’y a pas assez de personnel infirmier et technique et de médecins pour soigner les gens.</a:t>
            </a:r>
          </a:p>
        </p:txBody>
      </p:sp>
      <p:pic>
        <p:nvPicPr>
          <p:cNvPr id="30" name="Google Shape;869;p78">
            <a:extLst>
              <a:ext uri="{FF2B5EF4-FFF2-40B4-BE49-F238E27FC236}">
                <a16:creationId xmlns:a16="http://schemas.microsoft.com/office/drawing/2014/main" id="{F25BFDA8-585C-84C7-2ECB-0596FBDA73DB}"/>
              </a:ext>
            </a:extLst>
          </p:cNvPr>
          <p:cNvPicPr preferRelativeResize="0"/>
          <p:nvPr>
            <p:custDataLst>
              <p:tags r:id="rId13"/>
            </p:custDataLst>
          </p:nvPr>
        </p:nvPicPr>
        <p:blipFill>
          <a:blip r:embed="rId27">
            <a:alphaModFix amt="80000"/>
          </a:blip>
          <a:stretch>
            <a:fillRect/>
          </a:stretch>
        </p:blipFill>
        <p:spPr>
          <a:xfrm rot="4939549" flipH="1">
            <a:off x="5454728" y="2469173"/>
            <a:ext cx="539481" cy="250849"/>
          </a:xfrm>
          <a:prstGeom prst="rect">
            <a:avLst/>
          </a:prstGeom>
          <a:noFill/>
          <a:ln>
            <a:noFill/>
          </a:ln>
        </p:spPr>
      </p:pic>
      <p:sp>
        <p:nvSpPr>
          <p:cNvPr id="31" name="Google Shape;376;p53">
            <a:extLst>
              <a:ext uri="{FF2B5EF4-FFF2-40B4-BE49-F238E27FC236}">
                <a16:creationId xmlns:a16="http://schemas.microsoft.com/office/drawing/2014/main" id="{118B0D43-7265-BCC2-E275-B9D6279B9927}"/>
              </a:ext>
            </a:extLst>
          </p:cNvPr>
          <p:cNvSpPr txBox="1">
            <a:spLocks/>
          </p:cNvSpPr>
          <p:nvPr>
            <p:custDataLst>
              <p:tags r:id="rId14"/>
            </p:custDataLst>
          </p:nvPr>
        </p:nvSpPr>
        <p:spPr>
          <a:xfrm>
            <a:off x="4935742" y="123000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Les magasins et les restaurants ont de la difficulté à maintenir assez de personnel en poste.</a:t>
            </a:r>
          </a:p>
        </p:txBody>
      </p:sp>
      <p:pic>
        <p:nvPicPr>
          <p:cNvPr id="32" name="Google Shape;869;p78">
            <a:extLst>
              <a:ext uri="{FF2B5EF4-FFF2-40B4-BE49-F238E27FC236}">
                <a16:creationId xmlns:a16="http://schemas.microsoft.com/office/drawing/2014/main" id="{B41D3240-B4D6-C212-6EDC-ECF585850EA3}"/>
              </a:ext>
            </a:extLst>
          </p:cNvPr>
          <p:cNvPicPr preferRelativeResize="0"/>
          <p:nvPr>
            <p:custDataLst>
              <p:tags r:id="rId15"/>
            </p:custDataLst>
          </p:nvPr>
        </p:nvPicPr>
        <p:blipFill>
          <a:blip r:embed="rId27">
            <a:alphaModFix amt="80000"/>
          </a:blip>
          <a:stretch>
            <a:fillRect/>
          </a:stretch>
        </p:blipFill>
        <p:spPr>
          <a:xfrm rot="9162033" flipH="1">
            <a:off x="4473407" y="1638157"/>
            <a:ext cx="539481" cy="250849"/>
          </a:xfrm>
          <a:prstGeom prst="rect">
            <a:avLst/>
          </a:prstGeom>
          <a:noFill/>
          <a:ln>
            <a:noFill/>
          </a:ln>
        </p:spPr>
      </p:pic>
      <p:sp>
        <p:nvSpPr>
          <p:cNvPr id="33" name="Google Shape;376;p53">
            <a:extLst>
              <a:ext uri="{FF2B5EF4-FFF2-40B4-BE49-F238E27FC236}">
                <a16:creationId xmlns:a16="http://schemas.microsoft.com/office/drawing/2014/main" id="{318DB1C0-6CAB-644D-45CF-B266D44D02D6}"/>
              </a:ext>
            </a:extLst>
          </p:cNvPr>
          <p:cNvSpPr txBox="1">
            <a:spLocks/>
          </p:cNvSpPr>
          <p:nvPr>
            <p:custDataLst>
              <p:tags r:id="rId16"/>
            </p:custDataLst>
          </p:nvPr>
        </p:nvSpPr>
        <p:spPr>
          <a:xfrm>
            <a:off x="3131333" y="345707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1" i="0" u="none" baseline="0" dirty="0"/>
              <a:t>Avez-vous d’autres idées?</a:t>
            </a:r>
          </a:p>
        </p:txBody>
      </p:sp>
      <p:sp>
        <p:nvSpPr>
          <p:cNvPr id="35" name="Google Shape;376;p53">
            <a:extLst>
              <a:ext uri="{FF2B5EF4-FFF2-40B4-BE49-F238E27FC236}">
                <a16:creationId xmlns:a16="http://schemas.microsoft.com/office/drawing/2014/main" id="{B0A41C2C-77E5-8D78-CFED-2C71EA734B01}"/>
              </a:ext>
            </a:extLst>
          </p:cNvPr>
          <p:cNvSpPr txBox="1">
            <a:spLocks/>
          </p:cNvSpPr>
          <p:nvPr>
            <p:custDataLst>
              <p:tags r:id="rId17"/>
            </p:custDataLst>
          </p:nvPr>
        </p:nvSpPr>
        <p:spPr>
          <a:xfrm>
            <a:off x="1299296" y="109897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Il n’y a pas assez de chauffeurs d’autobus pour amener tous les élèves à l’école ou pas assez de mécaniciens pour réparer les autobus.</a:t>
            </a:r>
          </a:p>
        </p:txBody>
      </p:sp>
      <p:pic>
        <p:nvPicPr>
          <p:cNvPr id="37" name="Google Shape;869;p78">
            <a:extLst>
              <a:ext uri="{FF2B5EF4-FFF2-40B4-BE49-F238E27FC236}">
                <a16:creationId xmlns:a16="http://schemas.microsoft.com/office/drawing/2014/main" id="{8408CA19-0DAF-94A7-7990-558B0B2A135F}"/>
              </a:ext>
            </a:extLst>
          </p:cNvPr>
          <p:cNvPicPr preferRelativeResize="0"/>
          <p:nvPr>
            <p:custDataLst>
              <p:tags r:id="rId18"/>
            </p:custDataLst>
          </p:nvPr>
        </p:nvPicPr>
        <p:blipFill>
          <a:blip r:embed="rId27">
            <a:alphaModFix amt="80000"/>
          </a:blip>
          <a:stretch>
            <a:fillRect/>
          </a:stretch>
        </p:blipFill>
        <p:spPr>
          <a:xfrm rot="4939549" flipH="1">
            <a:off x="1330081" y="2347969"/>
            <a:ext cx="539481" cy="250849"/>
          </a:xfrm>
          <a:prstGeom prst="rect">
            <a:avLst/>
          </a:prstGeom>
          <a:noFill/>
          <a:ln>
            <a:noFill/>
          </a:ln>
        </p:spPr>
      </p:pic>
    </p:spTree>
    <p:custDataLst>
      <p:tags r:id="rId1"/>
    </p:custDataLst>
    <p:extLst>
      <p:ext uri="{BB962C8B-B14F-4D97-AF65-F5344CB8AC3E}">
        <p14:creationId xmlns:p14="http://schemas.microsoft.com/office/powerpoint/2010/main" val="3230270932"/>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par>
                          <p:cTn id="28" fill="hold">
                            <p:stCondLst>
                              <p:cond delay="6000"/>
                            </p:stCondLst>
                            <p:childTnLst>
                              <p:par>
                                <p:cTn id="29" presetID="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par>
                          <p:cTn id="36" fill="hold">
                            <p:stCondLst>
                              <p:cond delay="8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par>
                          <p:cTn id="44" fill="hold">
                            <p:stCondLst>
                              <p:cond delay="10000"/>
                            </p:stCondLst>
                            <p:childTnLst>
                              <p:par>
                                <p:cTn id="45" presetID="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11000"/>
                            </p:stCondLst>
                            <p:childTnLst>
                              <p:par>
                                <p:cTn id="49" presetID="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Quelles formes l’enjeu peut-il prendre?</a:t>
            </a:r>
            <a:endParaRPr dirty="0"/>
          </a:p>
        </p:txBody>
      </p:sp>
      <p:pic>
        <p:nvPicPr>
          <p:cNvPr id="4" name="Google Shape;1363;p101">
            <a:extLst>
              <a:ext uri="{FF2B5EF4-FFF2-40B4-BE49-F238E27FC236}">
                <a16:creationId xmlns:a16="http://schemas.microsoft.com/office/drawing/2014/main" id="{C0FF303B-267E-27F1-B759-BBEB00E896AA}"/>
              </a:ext>
            </a:extLst>
          </p:cNvPr>
          <p:cNvPicPr preferRelativeResize="0"/>
          <p:nvPr>
            <p:custDataLst>
              <p:tags r:id="rId3"/>
            </p:custDataLst>
          </p:nvPr>
        </p:nvPicPr>
        <p:blipFill>
          <a:blip r:embed="rId23">
            <a:alphaModFix/>
          </a:blip>
          <a:stretch>
            <a:fillRect/>
          </a:stretch>
        </p:blipFill>
        <p:spPr>
          <a:xfrm>
            <a:off x="1119267" y="1935383"/>
            <a:ext cx="1951384" cy="1947392"/>
          </a:xfrm>
          <a:prstGeom prst="rect">
            <a:avLst/>
          </a:prstGeom>
          <a:noFill/>
          <a:ln>
            <a:noFill/>
          </a:ln>
          <a:effectLst>
            <a:outerShdw blurRad="50800" dist="38100" dir="2700000" algn="tl" rotWithShape="0">
              <a:prstClr val="black">
                <a:alpha val="40000"/>
              </a:prstClr>
            </a:outerShdw>
          </a:effectLst>
        </p:spPr>
      </p:pic>
      <p:sp>
        <p:nvSpPr>
          <p:cNvPr id="10" name="Google Shape;376;p53">
            <a:extLst>
              <a:ext uri="{FF2B5EF4-FFF2-40B4-BE49-F238E27FC236}">
                <a16:creationId xmlns:a16="http://schemas.microsoft.com/office/drawing/2014/main" id="{0AA61C64-74C4-5E01-C10D-8AF3719A4713}"/>
              </a:ext>
            </a:extLst>
          </p:cNvPr>
          <p:cNvSpPr txBox="1">
            <a:spLocks/>
          </p:cNvSpPr>
          <p:nvPr>
            <p:custDataLst>
              <p:tags r:id="rId4"/>
            </p:custDataLst>
          </p:nvPr>
        </p:nvSpPr>
        <p:spPr>
          <a:xfrm>
            <a:off x="1340779" y="2246412"/>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Offre de services et de programmes répondant aux besoins actuels</a:t>
            </a:r>
          </a:p>
        </p:txBody>
      </p:sp>
      <p:pic>
        <p:nvPicPr>
          <p:cNvPr id="21" name="Google Shape;1361;p101">
            <a:extLst>
              <a:ext uri="{FF2B5EF4-FFF2-40B4-BE49-F238E27FC236}">
                <a16:creationId xmlns:a16="http://schemas.microsoft.com/office/drawing/2014/main" id="{ACBBB39A-6176-62A7-E922-73C648EE5B36}"/>
              </a:ext>
            </a:extLst>
          </p:cNvPr>
          <p:cNvPicPr preferRelativeResize="0"/>
          <p:nvPr>
            <p:custDataLst>
              <p:tags r:id="rId5"/>
            </p:custDataLst>
          </p:nvPr>
        </p:nvPicPr>
        <p:blipFill>
          <a:blip r:embed="rId24">
            <a:alphaModFix/>
            <a:extLst>
              <a:ext uri="{BEBA8EAE-BF5A-486C-A8C5-ECC9F3942E4B}">
                <a14:imgProps xmlns:a14="http://schemas.microsoft.com/office/drawing/2010/main">
                  <a14:imgLayer r:embed="rId25">
                    <a14:imgEffect>
                      <a14:colorTemperature colorTemp="6501"/>
                    </a14:imgEffect>
                  </a14:imgLayer>
                </a14:imgProps>
              </a:ext>
            </a:extLst>
          </a:blip>
          <a:stretch>
            <a:fillRect/>
          </a:stretch>
        </p:blipFill>
        <p:spPr>
          <a:xfrm>
            <a:off x="2997297" y="1463377"/>
            <a:ext cx="1951384" cy="1995488"/>
          </a:xfrm>
          <a:prstGeom prst="rect">
            <a:avLst/>
          </a:prstGeom>
          <a:noFill/>
          <a:ln>
            <a:noFill/>
          </a:ln>
          <a:effectLst>
            <a:outerShdw blurRad="50800" dist="38100" dir="8100000" algn="tr" rotWithShape="0">
              <a:prstClr val="black">
                <a:alpha val="40000"/>
              </a:prstClr>
            </a:outerShdw>
          </a:effectLst>
        </p:spPr>
      </p:pic>
      <p:pic>
        <p:nvPicPr>
          <p:cNvPr id="24" name="Google Shape;1362;p101">
            <a:extLst>
              <a:ext uri="{FF2B5EF4-FFF2-40B4-BE49-F238E27FC236}">
                <a16:creationId xmlns:a16="http://schemas.microsoft.com/office/drawing/2014/main" id="{B38998DE-C75B-AE74-D05F-B8EDFFE199DC}"/>
              </a:ext>
            </a:extLst>
          </p:cNvPr>
          <p:cNvPicPr preferRelativeResize="0"/>
          <p:nvPr>
            <p:custDataLst>
              <p:tags r:id="rId6"/>
            </p:custDataLst>
          </p:nvPr>
        </p:nvPicPr>
        <p:blipFill>
          <a:blip r:embed="rId26">
            <a:alphaModFix/>
          </a:blip>
          <a:stretch>
            <a:fillRect/>
          </a:stretch>
        </p:blipFill>
        <p:spPr>
          <a:xfrm>
            <a:off x="4753169" y="2578391"/>
            <a:ext cx="2071131" cy="1995487"/>
          </a:xfrm>
          <a:prstGeom prst="rect">
            <a:avLst/>
          </a:prstGeom>
          <a:noFill/>
          <a:ln>
            <a:noFill/>
          </a:ln>
          <a:effectLst>
            <a:outerShdw blurRad="50800" dist="38100" dir="5400000" algn="t" rotWithShape="0">
              <a:prstClr val="black">
                <a:alpha val="40000"/>
              </a:prstClr>
            </a:outerShdw>
          </a:effectLst>
        </p:spPr>
      </p:pic>
      <p:pic>
        <p:nvPicPr>
          <p:cNvPr id="26" name="Google Shape;1363;p101">
            <a:extLst>
              <a:ext uri="{FF2B5EF4-FFF2-40B4-BE49-F238E27FC236}">
                <a16:creationId xmlns:a16="http://schemas.microsoft.com/office/drawing/2014/main" id="{D4FF2B00-4012-9272-4B9A-E473AC174AEB}"/>
              </a:ext>
            </a:extLst>
          </p:cNvPr>
          <p:cNvPicPr preferRelativeResize="0"/>
          <p:nvPr>
            <p:custDataLst>
              <p:tags r:id="rId7"/>
            </p:custDataLst>
          </p:nvPr>
        </p:nvPicPr>
        <p:blipFill>
          <a:blip r:embed="rId27">
            <a:alphaModFix/>
            <a:duotone>
              <a:schemeClr val="accent1">
                <a:shade val="45000"/>
                <a:satMod val="135000"/>
              </a:schemeClr>
              <a:prstClr val="white"/>
            </a:duotone>
            <a:extLst>
              <a:ext uri="{BEBA8EAE-BF5A-486C-A8C5-ECC9F3942E4B}">
                <a14:imgProps xmlns:a14="http://schemas.microsoft.com/office/drawing/2010/main">
                  <a14:imgLayer r:embed="rId28">
                    <a14:imgEffect>
                      <a14:brightnessContrast contrast="-46000"/>
                    </a14:imgEffect>
                  </a14:imgLayer>
                </a14:imgProps>
              </a:ext>
            </a:extLst>
          </a:blip>
          <a:stretch>
            <a:fillRect/>
          </a:stretch>
        </p:blipFill>
        <p:spPr>
          <a:xfrm>
            <a:off x="6631199" y="1351336"/>
            <a:ext cx="1951384" cy="1947392"/>
          </a:xfrm>
          <a:prstGeom prst="rect">
            <a:avLst/>
          </a:prstGeom>
          <a:noFill/>
          <a:ln>
            <a:noFill/>
          </a:ln>
          <a:effectLst>
            <a:outerShdw blurRad="50800" dist="38100" dir="2700000" algn="tl" rotWithShape="0">
              <a:prstClr val="black">
                <a:alpha val="40000"/>
              </a:prstClr>
            </a:outerShdw>
          </a:effectLst>
        </p:spPr>
      </p:pic>
      <p:sp>
        <p:nvSpPr>
          <p:cNvPr id="27" name="Google Shape;376;p53">
            <a:extLst>
              <a:ext uri="{FF2B5EF4-FFF2-40B4-BE49-F238E27FC236}">
                <a16:creationId xmlns:a16="http://schemas.microsoft.com/office/drawing/2014/main" id="{C21AC30B-1001-D36A-89CD-D277F1CFAACC}"/>
              </a:ext>
            </a:extLst>
          </p:cNvPr>
          <p:cNvSpPr txBox="1">
            <a:spLocks/>
          </p:cNvSpPr>
          <p:nvPr>
            <p:custDataLst>
              <p:tags r:id="rId8"/>
            </p:custDataLst>
          </p:nvPr>
        </p:nvSpPr>
        <p:spPr>
          <a:xfrm>
            <a:off x="3227259" y="1878863"/>
            <a:ext cx="1456886" cy="4990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Organismes communautaires ou entreprises comblant les besoins en matière de programmes et de services</a:t>
            </a:r>
          </a:p>
        </p:txBody>
      </p:sp>
      <p:sp>
        <p:nvSpPr>
          <p:cNvPr id="7" name="Google Shape;376;p53">
            <a:extLst>
              <a:ext uri="{FF2B5EF4-FFF2-40B4-BE49-F238E27FC236}">
                <a16:creationId xmlns:a16="http://schemas.microsoft.com/office/drawing/2014/main" id="{363F9C20-ADF9-4B7D-3696-39E80750FAED}"/>
              </a:ext>
            </a:extLst>
          </p:cNvPr>
          <p:cNvSpPr txBox="1">
            <a:spLocks/>
          </p:cNvSpPr>
          <p:nvPr>
            <p:custDataLst>
              <p:tags r:id="rId9"/>
            </p:custDataLst>
          </p:nvPr>
        </p:nvSpPr>
        <p:spPr>
          <a:xfrm>
            <a:off x="6840597" y="1950259"/>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Offre de logements abordables</a:t>
            </a:r>
          </a:p>
        </p:txBody>
      </p:sp>
      <p:sp>
        <p:nvSpPr>
          <p:cNvPr id="8" name="Google Shape;376;p53">
            <a:extLst>
              <a:ext uri="{FF2B5EF4-FFF2-40B4-BE49-F238E27FC236}">
                <a16:creationId xmlns:a16="http://schemas.microsoft.com/office/drawing/2014/main" id="{EEB84D32-A586-CF32-B334-FCDEDC2B7626}"/>
              </a:ext>
            </a:extLst>
          </p:cNvPr>
          <p:cNvSpPr txBox="1">
            <a:spLocks/>
          </p:cNvSpPr>
          <p:nvPr>
            <p:custDataLst>
              <p:tags r:id="rId10"/>
            </p:custDataLst>
          </p:nvPr>
        </p:nvSpPr>
        <p:spPr>
          <a:xfrm>
            <a:off x="4797055" y="2938208"/>
            <a:ext cx="1983358"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100" b="0" i="0" u="none" baseline="0" dirty="0">
                <a:solidFill>
                  <a:schemeClr val="tx1"/>
                </a:solidFill>
              </a:rPr>
              <a:t>Pression sur les soins de santé et les services de garderie attribuable à l’augmentation de la population</a:t>
            </a:r>
          </a:p>
        </p:txBody>
      </p:sp>
      <p:pic>
        <p:nvPicPr>
          <p:cNvPr id="28" name="Google Shape;869;p78">
            <a:extLst>
              <a:ext uri="{FF2B5EF4-FFF2-40B4-BE49-F238E27FC236}">
                <a16:creationId xmlns:a16="http://schemas.microsoft.com/office/drawing/2014/main" id="{035ACC2B-2FB0-FB63-564F-5DA69BFCD9A3}"/>
              </a:ext>
            </a:extLst>
          </p:cNvPr>
          <p:cNvPicPr preferRelativeResize="0"/>
          <p:nvPr>
            <p:custDataLst>
              <p:tags r:id="rId11"/>
            </p:custDataLst>
          </p:nvPr>
        </p:nvPicPr>
        <p:blipFill>
          <a:blip r:embed="rId29">
            <a:alphaModFix amt="80000"/>
          </a:blip>
          <a:stretch>
            <a:fillRect/>
          </a:stretch>
        </p:blipFill>
        <p:spPr>
          <a:xfrm rot="13886817" flipH="1">
            <a:off x="7193410" y="3044325"/>
            <a:ext cx="539481" cy="250849"/>
          </a:xfrm>
          <a:prstGeom prst="rect">
            <a:avLst/>
          </a:prstGeom>
          <a:noFill/>
          <a:ln>
            <a:noFill/>
          </a:ln>
        </p:spPr>
      </p:pic>
      <p:sp>
        <p:nvSpPr>
          <p:cNvPr id="29" name="Google Shape;376;p53">
            <a:extLst>
              <a:ext uri="{FF2B5EF4-FFF2-40B4-BE49-F238E27FC236}">
                <a16:creationId xmlns:a16="http://schemas.microsoft.com/office/drawing/2014/main" id="{A9248FA9-9C1A-823F-F478-D335E90EC985}"/>
              </a:ext>
            </a:extLst>
          </p:cNvPr>
          <p:cNvSpPr txBox="1">
            <a:spLocks/>
          </p:cNvSpPr>
          <p:nvPr>
            <p:custDataLst>
              <p:tags r:id="rId12"/>
            </p:custDataLst>
          </p:nvPr>
        </p:nvSpPr>
        <p:spPr>
          <a:xfrm>
            <a:off x="7005132" y="3351032"/>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Pour les personnes aux études et celles qui choisissent de vivre au Nouveau-Brunswick</a:t>
            </a:r>
          </a:p>
        </p:txBody>
      </p:sp>
      <p:pic>
        <p:nvPicPr>
          <p:cNvPr id="30" name="Google Shape;869;p78">
            <a:extLst>
              <a:ext uri="{FF2B5EF4-FFF2-40B4-BE49-F238E27FC236}">
                <a16:creationId xmlns:a16="http://schemas.microsoft.com/office/drawing/2014/main" id="{F25BFDA8-585C-84C7-2ECB-0596FBDA73DB}"/>
              </a:ext>
            </a:extLst>
          </p:cNvPr>
          <p:cNvPicPr preferRelativeResize="0"/>
          <p:nvPr>
            <p:custDataLst>
              <p:tags r:id="rId13"/>
            </p:custDataLst>
          </p:nvPr>
        </p:nvPicPr>
        <p:blipFill>
          <a:blip r:embed="rId29">
            <a:alphaModFix amt="80000"/>
          </a:blip>
          <a:stretch>
            <a:fillRect/>
          </a:stretch>
        </p:blipFill>
        <p:spPr>
          <a:xfrm rot="4939549" flipH="1">
            <a:off x="5454728" y="2469173"/>
            <a:ext cx="539481" cy="250849"/>
          </a:xfrm>
          <a:prstGeom prst="rect">
            <a:avLst/>
          </a:prstGeom>
          <a:noFill/>
          <a:ln>
            <a:noFill/>
          </a:ln>
        </p:spPr>
      </p:pic>
      <p:sp>
        <p:nvSpPr>
          <p:cNvPr id="31" name="Google Shape;376;p53">
            <a:extLst>
              <a:ext uri="{FF2B5EF4-FFF2-40B4-BE49-F238E27FC236}">
                <a16:creationId xmlns:a16="http://schemas.microsoft.com/office/drawing/2014/main" id="{118B0D43-7265-BCC2-E275-B9D6279B9927}"/>
              </a:ext>
            </a:extLst>
          </p:cNvPr>
          <p:cNvSpPr txBox="1">
            <a:spLocks/>
          </p:cNvSpPr>
          <p:nvPr>
            <p:custDataLst>
              <p:tags r:id="rId14"/>
            </p:custDataLst>
          </p:nvPr>
        </p:nvSpPr>
        <p:spPr>
          <a:xfrm>
            <a:off x="4935742" y="1230000"/>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La population vieillissante et les familles ont besoin de services adaptés à tous les groupes d’âge.</a:t>
            </a:r>
          </a:p>
        </p:txBody>
      </p:sp>
      <p:pic>
        <p:nvPicPr>
          <p:cNvPr id="32" name="Google Shape;869;p78">
            <a:extLst>
              <a:ext uri="{FF2B5EF4-FFF2-40B4-BE49-F238E27FC236}">
                <a16:creationId xmlns:a16="http://schemas.microsoft.com/office/drawing/2014/main" id="{B41D3240-B4D6-C212-6EDC-ECF585850EA3}"/>
              </a:ext>
            </a:extLst>
          </p:cNvPr>
          <p:cNvPicPr preferRelativeResize="0"/>
          <p:nvPr>
            <p:custDataLst>
              <p:tags r:id="rId15"/>
            </p:custDataLst>
          </p:nvPr>
        </p:nvPicPr>
        <p:blipFill>
          <a:blip r:embed="rId29">
            <a:alphaModFix amt="80000"/>
          </a:blip>
          <a:stretch>
            <a:fillRect/>
          </a:stretch>
        </p:blipFill>
        <p:spPr>
          <a:xfrm rot="15336123" flipH="1">
            <a:off x="3862176" y="3239377"/>
            <a:ext cx="403046" cy="250849"/>
          </a:xfrm>
          <a:prstGeom prst="rect">
            <a:avLst/>
          </a:prstGeom>
          <a:noFill/>
          <a:ln>
            <a:noFill/>
          </a:ln>
        </p:spPr>
      </p:pic>
      <p:sp>
        <p:nvSpPr>
          <p:cNvPr id="33" name="Google Shape;376;p53">
            <a:extLst>
              <a:ext uri="{FF2B5EF4-FFF2-40B4-BE49-F238E27FC236}">
                <a16:creationId xmlns:a16="http://schemas.microsoft.com/office/drawing/2014/main" id="{318DB1C0-6CAB-644D-45CF-B266D44D02D6}"/>
              </a:ext>
            </a:extLst>
          </p:cNvPr>
          <p:cNvSpPr txBox="1">
            <a:spLocks/>
          </p:cNvSpPr>
          <p:nvPr>
            <p:custDataLst>
              <p:tags r:id="rId16"/>
            </p:custDataLst>
          </p:nvPr>
        </p:nvSpPr>
        <p:spPr>
          <a:xfrm>
            <a:off x="3123184" y="3574146"/>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La population vieillissante et les familles ont besoin de services adaptés à tous les groupes d’âge.</a:t>
            </a:r>
          </a:p>
        </p:txBody>
      </p:sp>
      <p:sp>
        <p:nvSpPr>
          <p:cNvPr id="34" name="Google Shape;376;p53">
            <a:extLst>
              <a:ext uri="{FF2B5EF4-FFF2-40B4-BE49-F238E27FC236}">
                <a16:creationId xmlns:a16="http://schemas.microsoft.com/office/drawing/2014/main" id="{0B3D2CD9-A548-0AD1-935E-5DD83D459645}"/>
              </a:ext>
            </a:extLst>
          </p:cNvPr>
          <p:cNvSpPr txBox="1">
            <a:spLocks/>
          </p:cNvSpPr>
          <p:nvPr>
            <p:custDataLst>
              <p:tags r:id="rId17"/>
            </p:custDataLst>
          </p:nvPr>
        </p:nvSpPr>
        <p:spPr>
          <a:xfrm>
            <a:off x="1306233" y="3754371"/>
            <a:ext cx="163611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00" b="0" i="0" u="none" baseline="0" dirty="0">
                <a:solidFill>
                  <a:schemeClr val="tx1"/>
                </a:solidFill>
              </a:rPr>
              <a:t>Des changements politiques peuvent rendre plus facile ou difficile le choix de rester au Nouveau-Brunswick.</a:t>
            </a:r>
          </a:p>
        </p:txBody>
      </p:sp>
      <p:sp>
        <p:nvSpPr>
          <p:cNvPr id="35" name="Google Shape;376;p53">
            <a:extLst>
              <a:ext uri="{FF2B5EF4-FFF2-40B4-BE49-F238E27FC236}">
                <a16:creationId xmlns:a16="http://schemas.microsoft.com/office/drawing/2014/main" id="{B0A41C2C-77E5-8D78-CFED-2C71EA734B01}"/>
              </a:ext>
            </a:extLst>
          </p:cNvPr>
          <p:cNvSpPr txBox="1">
            <a:spLocks/>
          </p:cNvSpPr>
          <p:nvPr>
            <p:custDataLst>
              <p:tags r:id="rId18"/>
            </p:custDataLst>
          </p:nvPr>
        </p:nvSpPr>
        <p:spPr>
          <a:xfrm>
            <a:off x="1267088" y="1036713"/>
            <a:ext cx="1577451"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050" b="0" i="0" u="none" baseline="0" dirty="0">
                <a:solidFill>
                  <a:schemeClr val="tx1"/>
                </a:solidFill>
              </a:rPr>
              <a:t>Les services évoluent ou changent, y compris les heures d’ouverture. </a:t>
            </a:r>
          </a:p>
        </p:txBody>
      </p:sp>
      <p:pic>
        <p:nvPicPr>
          <p:cNvPr id="36" name="Google Shape;869;p78">
            <a:extLst>
              <a:ext uri="{FF2B5EF4-FFF2-40B4-BE49-F238E27FC236}">
                <a16:creationId xmlns:a16="http://schemas.microsoft.com/office/drawing/2014/main" id="{6B1F284D-F6CD-B29F-50A2-BC066DB646EE}"/>
              </a:ext>
            </a:extLst>
          </p:cNvPr>
          <p:cNvPicPr preferRelativeResize="0"/>
          <p:nvPr>
            <p:custDataLst>
              <p:tags r:id="rId19"/>
            </p:custDataLst>
          </p:nvPr>
        </p:nvPicPr>
        <p:blipFill>
          <a:blip r:embed="rId29">
            <a:alphaModFix amt="80000"/>
          </a:blip>
          <a:stretch>
            <a:fillRect/>
          </a:stretch>
        </p:blipFill>
        <p:spPr>
          <a:xfrm rot="15336123" flipH="1">
            <a:off x="2311276" y="3458622"/>
            <a:ext cx="489484" cy="250849"/>
          </a:xfrm>
          <a:prstGeom prst="rect">
            <a:avLst/>
          </a:prstGeom>
          <a:noFill/>
          <a:ln>
            <a:noFill/>
          </a:ln>
        </p:spPr>
      </p:pic>
      <p:pic>
        <p:nvPicPr>
          <p:cNvPr id="37" name="Google Shape;869;p78">
            <a:extLst>
              <a:ext uri="{FF2B5EF4-FFF2-40B4-BE49-F238E27FC236}">
                <a16:creationId xmlns:a16="http://schemas.microsoft.com/office/drawing/2014/main" id="{8408CA19-0DAF-94A7-7990-558B0B2A135F}"/>
              </a:ext>
            </a:extLst>
          </p:cNvPr>
          <p:cNvPicPr preferRelativeResize="0"/>
          <p:nvPr>
            <p:custDataLst>
              <p:tags r:id="rId20"/>
            </p:custDataLst>
          </p:nvPr>
        </p:nvPicPr>
        <p:blipFill>
          <a:blip r:embed="rId29">
            <a:alphaModFix amt="80000"/>
          </a:blip>
          <a:stretch>
            <a:fillRect/>
          </a:stretch>
        </p:blipFill>
        <p:spPr>
          <a:xfrm rot="4939549" flipH="1">
            <a:off x="1313784" y="1877492"/>
            <a:ext cx="539481" cy="250849"/>
          </a:xfrm>
          <a:prstGeom prst="rect">
            <a:avLst/>
          </a:prstGeom>
          <a:noFill/>
          <a:ln>
            <a:noFill/>
          </a:ln>
        </p:spPr>
      </p:pic>
    </p:spTree>
    <p:custDataLst>
      <p:tags r:id="rId1"/>
    </p:custDataLst>
    <p:extLst>
      <p:ext uri="{BB962C8B-B14F-4D97-AF65-F5344CB8AC3E}">
        <p14:creationId xmlns:p14="http://schemas.microsoft.com/office/powerpoint/2010/main" val="2291069351"/>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par>
                          <p:cTn id="28" fill="hold">
                            <p:stCondLst>
                              <p:cond delay="6000"/>
                            </p:stCondLst>
                            <p:childTnLst>
                              <p:par>
                                <p:cTn id="29" presetID="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par>
                          <p:cTn id="36" fill="hold">
                            <p:stCondLst>
                              <p:cond delay="8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par>
                          <p:cTn id="44" fill="hold">
                            <p:stCondLst>
                              <p:cond delay="10000"/>
                            </p:stCondLst>
                            <p:childTnLst>
                              <p:par>
                                <p:cTn id="45" presetID="2" presetClass="entr" presetSubtype="1"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11000"/>
                            </p:stCondLst>
                            <p:childTnLst>
                              <p:par>
                                <p:cTn id="49" presetID="2" presetClass="entr" presetSubtype="1"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1000"/>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2" presetClass="entr" presetSubtype="1"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p:tgtEl>
                                          <p:spTgt spid="35"/>
                                        </p:tgtEl>
                                        <p:attrNameLst>
                                          <p:attrName>ppt_y</p:attrName>
                                        </p:attrNameLst>
                                      </p:cBhvr>
                                      <p:tavLst>
                                        <p:tav tm="0">
                                          <p:val>
                                            <p:strVal val="#ppt_y-1"/>
                                          </p:val>
                                        </p:tav>
                                        <p:tav tm="100000">
                                          <p:val>
                                            <p:strVal val="#ppt_y"/>
                                          </p:val>
                                        </p:tav>
                                      </p:tavLst>
                                    </p:anim>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dirty="0"/>
              <a:t>Quelles formes l’enjeu peut-il prendre?</a:t>
            </a:r>
            <a:endParaRPr dirty="0"/>
          </a:p>
        </p:txBody>
      </p:sp>
      <p:pic>
        <p:nvPicPr>
          <p:cNvPr id="2" name="Online Media 1" title="Québec pose des gestes pour réduire l’immigration temporaire">
            <a:hlinkClick r:id="" action="ppaction://media"/>
            <a:extLst>
              <a:ext uri="{FF2B5EF4-FFF2-40B4-BE49-F238E27FC236}">
                <a16:creationId xmlns:a16="http://schemas.microsoft.com/office/drawing/2014/main" id="{7DADDF1D-18C1-ABDD-81D4-F8C164F2DAE5}"/>
              </a:ext>
            </a:extLst>
          </p:cNvPr>
          <p:cNvPicPr>
            <a:picLocks noRot="1" noChangeAspect="1"/>
          </p:cNvPicPr>
          <p:nvPr>
            <a:videoFile r:link="rId3"/>
          </p:nvPr>
        </p:nvPicPr>
        <p:blipFill>
          <a:blip r:embed="rId6"/>
          <a:stretch>
            <a:fillRect/>
          </a:stretch>
        </p:blipFill>
        <p:spPr>
          <a:xfrm>
            <a:off x="1633592" y="1279770"/>
            <a:ext cx="5876816" cy="3320119"/>
          </a:xfrm>
          <a:prstGeom prst="rect">
            <a:avLst/>
          </a:prstGeom>
        </p:spPr>
      </p:pic>
    </p:spTree>
    <p:custDataLst>
      <p:tags r:id="rId1"/>
    </p:custDataLst>
    <p:extLst>
      <p:ext uri="{BB962C8B-B14F-4D97-AF65-F5344CB8AC3E}">
        <p14:creationId xmlns:p14="http://schemas.microsoft.com/office/powerpoint/2010/main" val="3798508055"/>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ÉLABORER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04</a:t>
            </a:r>
            <a:endParaRPr/>
          </a:p>
        </p:txBody>
      </p:sp>
      <p:pic>
        <p:nvPicPr>
          <p:cNvPr id="344" name="Google Shape;344;p50"/>
          <p:cNvPicPr preferRelativeResize="0"/>
          <p:nvPr>
            <p:custDataLst>
              <p:tags r:id="rId5"/>
            </p:custDataLst>
          </p:nvPr>
        </p:nvPicPr>
        <p:blipFill rotWithShape="1">
          <a:blip r:embed="rId11">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custDataLst>
              <p:tags r:id="rId2"/>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dirty="0">
                <a:uFill>
                  <a:noFill/>
                </a:uFill>
              </a:rPr>
              <a:t>1. S’engager</a:t>
            </a:r>
            <a:endParaRPr dirty="0"/>
          </a:p>
        </p:txBody>
      </p:sp>
      <p:sp>
        <p:nvSpPr>
          <p:cNvPr id="330" name="Google Shape;330;p49"/>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0" i="0" u="none" baseline="0" dirty="0"/>
              <a:t>Réfléchir à ce que nous savons déjà sur l’enjeu</a:t>
            </a:r>
            <a:endParaRPr dirty="0"/>
          </a:p>
        </p:txBody>
      </p:sp>
      <p:sp>
        <p:nvSpPr>
          <p:cNvPr id="332" name="Google Shape;332;p49"/>
          <p:cNvSpPr txBox="1">
            <a:spLocks noGrp="1"/>
          </p:cNvSpPr>
          <p:nvPr>
            <p:ph type="subTitle" idx="3"/>
            <p:custDataLst>
              <p:tags r:id="rId4"/>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b="0" i="0" u="none" baseline="0">
                <a:latin typeface="Arial"/>
                <a:ea typeface="Arial"/>
                <a:cs typeface="Arial"/>
              </a:rPr>
              <a:t>Voir comment l’enjeu se concrétise dans la vraie vie</a:t>
            </a:r>
            <a:endParaRPr dirty="0">
              <a:latin typeface="Arial"/>
              <a:cs typeface="Arial"/>
            </a:endParaRPr>
          </a:p>
          <a:p>
            <a:pPr marL="0" lvl="0" indent="0" algn="ctr" rtl="0">
              <a:spcBef>
                <a:spcPts val="0"/>
              </a:spcBef>
              <a:spcAft>
                <a:spcPts val="0"/>
              </a:spcAft>
              <a:buNone/>
            </a:pPr>
            <a:endParaRPr dirty="0"/>
          </a:p>
        </p:txBody>
      </p:sp>
      <p:sp>
        <p:nvSpPr>
          <p:cNvPr id="333" name="Google Shape;333;p49"/>
          <p:cNvSpPr txBox="1">
            <a:spLocks noGrp="1"/>
          </p:cNvSpPr>
          <p:nvPr>
            <p:ph type="title" idx="4"/>
            <p:custDataLst>
              <p:tags r:id="rId5"/>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7" action="ppaction://hlinksldjump">
                  <a:extLst>
                    <a:ext uri="{A12FA001-AC4F-418D-AE19-62706E023703}">
                      <ahyp:hlinkClr xmlns:ahyp="http://schemas.microsoft.com/office/drawing/2018/hyperlinkcolor" val="tx"/>
                    </a:ext>
                  </a:extLst>
                </a:hlinkClick>
              </a:rPr>
              <a:t>3. Expliquer</a:t>
            </a:r>
            <a:endParaRPr/>
          </a:p>
        </p:txBody>
      </p:sp>
      <p:sp>
        <p:nvSpPr>
          <p:cNvPr id="334" name="Google Shape;334;p49"/>
          <p:cNvSpPr txBox="1">
            <a:spLocks noGrp="1"/>
          </p:cNvSpPr>
          <p:nvPr>
            <p:ph type="subTitle" idx="5"/>
            <p:custDataLst>
              <p:tags r:id="rId6"/>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b="0" i="0" u="none" baseline="0" dirty="0"/>
              <a:t>Se sensibiliser aux conséquences potentielles de l’enjeu</a:t>
            </a:r>
            <a:endParaRPr dirty="0"/>
          </a:p>
          <a:p>
            <a:pPr marL="0" lvl="0" indent="0" algn="ctr" rtl="0">
              <a:spcBef>
                <a:spcPts val="0"/>
              </a:spcBef>
              <a:spcAft>
                <a:spcPts val="0"/>
              </a:spcAft>
              <a:buNone/>
            </a:pPr>
            <a:endParaRPr dirty="0"/>
          </a:p>
        </p:txBody>
      </p:sp>
      <p:sp>
        <p:nvSpPr>
          <p:cNvPr id="335" name="Google Shape;335;p49"/>
          <p:cNvSpPr txBox="1">
            <a:spLocks noGrp="1"/>
          </p:cNvSpPr>
          <p:nvPr>
            <p:ph type="title" idx="6"/>
            <p:custDataLst>
              <p:tags r:id="rId7"/>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dirty="0">
                <a:uFill>
                  <a:noFill/>
                </a:uFill>
                <a:hlinkClick r:id="rId18" action="ppaction://hlinksldjump">
                  <a:extLst>
                    <a:ext uri="{A12FA001-AC4F-418D-AE19-62706E023703}">
                      <ahyp:hlinkClr xmlns:ahyp="http://schemas.microsoft.com/office/drawing/2018/hyperlinkcolor" val="tx"/>
                    </a:ext>
                  </a:extLst>
                </a:hlinkClick>
              </a:rPr>
              <a:t>4 </a:t>
            </a:r>
            <a:r>
              <a:rPr lang="fr-ca" b="1" i="0" u="none" baseline="0" dirty="0">
                <a:uFill>
                  <a:noFill/>
                </a:uFill>
              </a:rPr>
              <a:t>Élaborer</a:t>
            </a:r>
            <a:endParaRPr dirty="0"/>
          </a:p>
        </p:txBody>
      </p:sp>
      <p:sp>
        <p:nvSpPr>
          <p:cNvPr id="336" name="Google Shape;336;p49"/>
          <p:cNvSpPr txBox="1">
            <a:spLocks noGrp="1"/>
          </p:cNvSpPr>
          <p:nvPr>
            <p:ph type="subTitle" idx="7"/>
            <p:custDataLst>
              <p:tags r:id="rId8"/>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b="0" i="0" u="none" baseline="0"/>
              <a:t>Connaître les solutions déjà mises en œuvre pour remédier à l’enjeu</a:t>
            </a:r>
            <a:endParaRPr dirty="0"/>
          </a:p>
          <a:p>
            <a:pPr marL="0" lvl="0" indent="0" algn="ctr" rtl="0">
              <a:spcBef>
                <a:spcPts val="0"/>
              </a:spcBef>
              <a:spcAft>
                <a:spcPts val="0"/>
              </a:spcAft>
              <a:buNone/>
            </a:pPr>
            <a:endParaRPr dirty="0"/>
          </a:p>
        </p:txBody>
      </p:sp>
      <p:sp>
        <p:nvSpPr>
          <p:cNvPr id="326" name="Google Shape;326;p49"/>
          <p:cNvSpPr txBox="1">
            <a:spLocks noGrp="1"/>
          </p:cNvSpPr>
          <p:nvPr>
            <p:ph type="title" idx="8"/>
            <p:custDataLst>
              <p:tags r:id="rId9"/>
            </p:custDataLst>
          </p:nvPr>
        </p:nvSpPr>
        <p:spPr>
          <a:xfrm>
            <a:off x="498690" y="711181"/>
            <a:ext cx="30606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Ordre du jour</a:t>
            </a:r>
            <a:endParaRPr sz="2400" dirty="0"/>
          </a:p>
        </p:txBody>
      </p:sp>
      <p:pic>
        <p:nvPicPr>
          <p:cNvPr id="337" name="Google Shape;337;p49"/>
          <p:cNvPicPr preferRelativeResize="0"/>
          <p:nvPr>
            <p:custDataLst>
              <p:tags r:id="rId10"/>
            </p:custDataLst>
          </p:nvPr>
        </p:nvPicPr>
        <p:blipFill>
          <a:blip r:embed="rId19">
            <a:alphaModFix amt="80000"/>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custDataLst>
              <p:tags r:id="rId11"/>
            </p:custDataLst>
          </p:nvPr>
        </p:nvSpPr>
        <p:spPr/>
        <p:txBody>
          <a:bodyPr/>
          <a:lstStyle/>
          <a:p>
            <a:pPr rtl="0"/>
            <a:r>
              <a:rPr lang="fr-ca" b="1" i="0" u="none" baseline="0"/>
              <a:t>2. Explorer</a:t>
            </a:r>
          </a:p>
        </p:txBody>
      </p:sp>
      <p:sp>
        <p:nvSpPr>
          <p:cNvPr id="4" name="Google Shape;1561;p107">
            <a:extLst>
              <a:ext uri="{FF2B5EF4-FFF2-40B4-BE49-F238E27FC236}">
                <a16:creationId xmlns:a16="http://schemas.microsoft.com/office/drawing/2014/main" id="{4EA754A4-8AB7-176A-7888-24100097B197}"/>
              </a:ext>
            </a:extLst>
          </p:cNvPr>
          <p:cNvSpPr/>
          <p:nvPr>
            <p:custDataLst>
              <p:tags r:id="rId12"/>
            </p:custDataLst>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custDataLst>
              <p:tags r:id="rId13"/>
            </p:custDataLst>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custDataLst>
              <p:tags r:id="rId14"/>
            </p:custDataLst>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21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Google Shape;355;p51" descr="Students using laptop in a classroom">
            <a:extLst>
              <a:ext uri="{FF2B5EF4-FFF2-40B4-BE49-F238E27FC236}">
                <a16:creationId xmlns:a16="http://schemas.microsoft.com/office/drawing/2014/main" id="{F0EC3C57-CF2B-8278-1E44-CF967AE69636}"/>
              </a:ext>
            </a:extLst>
          </p:cNvPr>
          <p:cNvPicPr preferRelativeResize="0"/>
          <p:nvPr>
            <p:custDataLst>
              <p:tags r:id="rId2"/>
            </p:custDataLst>
          </p:nvPr>
        </p:nvPicPr>
        <p:blipFill>
          <a:blip r:embed="rId13"/>
          <a:srcRect l="13822" r="13822"/>
          <a:stretch/>
        </p:blipFill>
        <p:spPr>
          <a:xfrm rot="473094">
            <a:off x="5014092" y="2704920"/>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custDataLst>
              <p:tags r:id="rId3"/>
            </p:custDataLst>
          </p:nvPr>
        </p:nvSpPr>
        <p:spPr>
          <a:xfrm>
            <a:off x="1002324" y="1794135"/>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ca" sz="1800" b="0" i="0" u="none" baseline="0" dirty="0"/>
              <a:t>En groupes de deux ou plus, prenez le temps d’en apprendre davantage sur EPFT, le marché du travail et l’enjeu.</a:t>
            </a:r>
          </a:p>
        </p:txBody>
      </p:sp>
      <p:sp>
        <p:nvSpPr>
          <p:cNvPr id="353" name="Google Shape;353;p51"/>
          <p:cNvSpPr txBox="1">
            <a:spLocks noGrp="1"/>
          </p:cNvSpPr>
          <p:nvPr>
            <p:ph type="title"/>
            <p:custDataLst>
              <p:tags r:id="rId4"/>
            </p:custDataLst>
          </p:nvPr>
        </p:nvSpPr>
        <p:spPr>
          <a:xfrm>
            <a:off x="1002325" y="711181"/>
            <a:ext cx="26264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Voir ce qu’EPFT a à offrir</a:t>
            </a:r>
            <a:endParaRPr sz="2400" dirty="0"/>
          </a:p>
        </p:txBody>
      </p:sp>
      <p:pic>
        <p:nvPicPr>
          <p:cNvPr id="354" name="Google Shape;354;p51"/>
          <p:cNvPicPr preferRelativeResize="0"/>
          <p:nvPr>
            <p:custDataLst>
              <p:tags r:id="rId5"/>
            </p:custDataLst>
          </p:nvPr>
        </p:nvPicPr>
        <p:blipFill>
          <a:blip r:embed="rId14">
            <a:alphaModFix amt="56000"/>
            <a:duotone>
              <a:schemeClr val="accent2">
                <a:shade val="45000"/>
                <a:satMod val="135000"/>
              </a:schemeClr>
              <a:prstClr val="white"/>
            </a:duotone>
          </a:blip>
          <a:stretch>
            <a:fillRect/>
          </a:stretch>
        </p:blipFill>
        <p:spPr>
          <a:xfrm rot="10800000">
            <a:off x="1090998" y="1473134"/>
            <a:ext cx="1918825" cy="216200"/>
          </a:xfrm>
          <a:prstGeom prst="rect">
            <a:avLst/>
          </a:prstGeom>
          <a:noFill/>
          <a:ln>
            <a:noFill/>
          </a:ln>
        </p:spPr>
      </p:pic>
      <p:sp>
        <p:nvSpPr>
          <p:cNvPr id="356" name="Google Shape;356;p51"/>
          <p:cNvSpPr/>
          <p:nvPr>
            <p:custDataLst>
              <p:tags r:id="rId6"/>
            </p:custDataLst>
          </p:nvPr>
        </p:nvSpPr>
        <p:spPr>
          <a:xfrm rot="-391042">
            <a:off x="4689449" y="230979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4E687BEC-5043-AF5D-85A2-92BC774B11FD}"/>
              </a:ext>
            </a:extLst>
          </p:cNvPr>
          <p:cNvSpPr/>
          <p:nvPr>
            <p:custDataLst>
              <p:tags r:id="rId7"/>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Appuyez sur PAUSE et discutez.</a:t>
            </a:r>
          </a:p>
        </p:txBody>
      </p:sp>
      <p:sp>
        <p:nvSpPr>
          <p:cNvPr id="15" name="Rectangle 14">
            <a:extLst>
              <a:ext uri="{FF2B5EF4-FFF2-40B4-BE49-F238E27FC236}">
                <a16:creationId xmlns:a16="http://schemas.microsoft.com/office/drawing/2014/main" id="{C8338583-50AD-789A-A55C-7AE9AA093C27}"/>
              </a:ext>
            </a:extLst>
          </p:cNvPr>
          <p:cNvSpPr/>
          <p:nvPr>
            <p:custDataLst>
              <p:tags r:id="rId8"/>
            </p:custDataLst>
          </p:nvPr>
        </p:nvSpPr>
        <p:spPr>
          <a:xfrm>
            <a:off x="0" y="3969659"/>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pic>
        <p:nvPicPr>
          <p:cNvPr id="3" name="Google Shape;1363;p101">
            <a:extLst>
              <a:ext uri="{FF2B5EF4-FFF2-40B4-BE49-F238E27FC236}">
                <a16:creationId xmlns:a16="http://schemas.microsoft.com/office/drawing/2014/main" id="{B74CCFB8-8A80-67CC-227F-66489E2B1AE2}"/>
              </a:ext>
            </a:extLst>
          </p:cNvPr>
          <p:cNvPicPr preferRelativeResize="0"/>
          <p:nvPr>
            <p:custDataLst>
              <p:tags r:id="rId9"/>
            </p:custDataLst>
          </p:nvPr>
        </p:nvPicPr>
        <p:blipFill>
          <a:blip r:embed="rId15">
            <a:alphaModFix/>
            <a:duotone>
              <a:schemeClr val="accent1">
                <a:shade val="45000"/>
                <a:satMod val="135000"/>
              </a:schemeClr>
              <a:prstClr val="white"/>
            </a:duotone>
            <a:extLst>
              <a:ext uri="{BEBA8EAE-BF5A-486C-A8C5-ECC9F3942E4B}">
                <a14:imgProps xmlns:a14="http://schemas.microsoft.com/office/drawing/2010/main">
                  <a14:imgLayer r:embed="rId16">
                    <a14:imgEffect>
                      <a14:brightnessContrast contrast="-46000"/>
                    </a14:imgEffect>
                  </a14:imgLayer>
                </a14:imgProps>
              </a:ext>
            </a:extLst>
          </a:blip>
          <a:stretch>
            <a:fillRect/>
          </a:stretch>
        </p:blipFill>
        <p:spPr>
          <a:xfrm rot="20908550">
            <a:off x="5939308" y="456748"/>
            <a:ext cx="2749646" cy="2744021"/>
          </a:xfrm>
          <a:prstGeom prst="rect">
            <a:avLst/>
          </a:prstGeom>
          <a:noFill/>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7A2CE66E-69BF-39EA-7B05-5107D65818DA}"/>
              </a:ext>
            </a:extLst>
          </p:cNvPr>
          <p:cNvSpPr txBox="1"/>
          <p:nvPr>
            <p:custDataLst>
              <p:tags r:id="rId10"/>
            </p:custDataLst>
          </p:nvPr>
        </p:nvSpPr>
        <p:spPr>
          <a:xfrm rot="20906232">
            <a:off x="6136060" y="1262117"/>
            <a:ext cx="2233283" cy="1200329"/>
          </a:xfrm>
          <a:prstGeom prst="rect">
            <a:avLst/>
          </a:prstGeom>
          <a:noFill/>
        </p:spPr>
        <p:txBody>
          <a:bodyPr wrap="square">
            <a:spAutoFit/>
          </a:bodyPr>
          <a:lstStyle/>
          <a:p>
            <a:pPr marL="0" indent="0" algn="ctr" rtl="0">
              <a:spcAft>
                <a:spcPts val="1600"/>
              </a:spcAft>
              <a:buFont typeface="Roboto Mono Medium"/>
              <a:buNone/>
            </a:pPr>
            <a:r>
              <a:rPr lang="fr-ca" sz="1200" b="1" i="0" u="none" baseline="0" dirty="0"/>
              <a:t>Activité d’enrichissement : </a:t>
            </a:r>
            <a:r>
              <a:rPr lang="fr-ca" sz="1200" b="0" i="0" u="none" baseline="0" dirty="0"/>
              <a:t>Si vous avez le temps et l’intérêt, regardez ce que d’autres provinces font pour l’éducation postsecondaire, la formation et le travail.</a:t>
            </a:r>
          </a:p>
        </p:txBody>
      </p:sp>
    </p:spTree>
    <p:custDataLst>
      <p:tags r:id="rId1"/>
    </p:custDataLst>
  </p:cSld>
  <p:clrMapOvr>
    <a:masterClrMapping/>
  </p:clrMapOvr>
  <p:transition spd="slow" advTm="3369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xit" presetSubtype="4" fill="hold" grpId="1" nodeType="afterEffect">
                                  <p:stCondLst>
                                    <p:cond delay="6000"/>
                                  </p:stCondLst>
                                  <p:childTnLst>
                                    <p:anim calcmode="lin" valueType="num">
                                      <p:cBhvr additive="base">
                                        <p:cTn id="15" dur="1000"/>
                                        <p:tgtEl>
                                          <p:spTgt spid="2"/>
                                        </p:tgtEl>
                                        <p:attrNameLst>
                                          <p:attrName>ppt_x</p:attrName>
                                        </p:attrNameLst>
                                      </p:cBhvr>
                                      <p:tavLst>
                                        <p:tav tm="0">
                                          <p:val>
                                            <p:strVal val="ppt_x"/>
                                          </p:val>
                                        </p:tav>
                                        <p:tav tm="100000">
                                          <p:val>
                                            <p:strVal val="ppt_x"/>
                                          </p:val>
                                        </p:tav>
                                      </p:tavLst>
                                    </p:anim>
                                    <p:anim calcmode="lin" valueType="num">
                                      <p:cBhvr additive="base">
                                        <p:cTn id="16" dur="1000"/>
                                        <p:tgtEl>
                                          <p:spTgt spid="2"/>
                                        </p:tgtEl>
                                        <p:attrNameLst>
                                          <p:attrName>ppt_y</p:attrName>
                                        </p:attrNameLst>
                                      </p:cBhvr>
                                      <p:tavLst>
                                        <p:tav tm="0">
                                          <p:val>
                                            <p:strVal val="ppt_y"/>
                                          </p:val>
                                        </p:tav>
                                        <p:tav tm="100000">
                                          <p:val>
                                            <p:strVal val="1+ppt_h/2"/>
                                          </p:val>
                                        </p:tav>
                                      </p:tavLst>
                                    </p:anim>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850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075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t>Les possibilités de carrière au Nouveau-Brunswick sont diversifiées.</a:t>
            </a:r>
          </a:p>
          <a:p>
            <a:pPr algn="l" rtl="0">
              <a:spcAft>
                <a:spcPts val="1200"/>
              </a:spcAft>
            </a:pPr>
            <a:r>
              <a:rPr lang="fr-ca" sz="1600" b="1" i="0" u="none" baseline="0" dirty="0">
                <a:highlight>
                  <a:srgbClr val="FFFF00"/>
                </a:highlight>
              </a:rPr>
              <a:t>Bon à savoir! </a:t>
            </a:r>
            <a:r>
              <a:rPr lang="fr-ca" sz="1600" b="0" i="0" u="none" baseline="0" dirty="0"/>
              <a:t>D’autres provinces mettent en œuvre des projets semblables.</a:t>
            </a:r>
            <a:endParaRPr lang="fr-ca" sz="1600" dirty="0"/>
          </a:p>
          <a:p>
            <a:pPr marL="139700" lvl="0" indent="0" algn="l" rtl="0">
              <a:spcBef>
                <a:spcPts val="0"/>
              </a:spcBef>
              <a:spcAft>
                <a:spcPts val="1200"/>
              </a:spcAft>
              <a:buSzPts val="1400"/>
              <a:buNone/>
            </a:pPr>
            <a:endParaRPr sz="1600" dirty="0"/>
          </a:p>
        </p:txBody>
      </p:sp>
      <p:sp>
        <p:nvSpPr>
          <p:cNvPr id="408" name="Google Shape;408;p55"/>
          <p:cNvSpPr txBox="1">
            <a:spLocks noGrp="1"/>
          </p:cNvSpPr>
          <p:nvPr>
            <p:ph type="title"/>
            <p:custDataLst>
              <p:tags r:id="rId3"/>
            </p:custDataLst>
          </p:nvPr>
        </p:nvSpPr>
        <p:spPr>
          <a:xfrm>
            <a:off x="841642" y="703724"/>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avons appris et découvert</a:t>
            </a:r>
            <a:endParaRPr sz="2400" dirty="0"/>
          </a:p>
        </p:txBody>
      </p:sp>
      <p:pic>
        <p:nvPicPr>
          <p:cNvPr id="409" name="Google Shape;409;p55" descr="Woman arranging books"/>
          <p:cNvPicPr preferRelativeResize="0"/>
          <p:nvPr>
            <p:custDataLst>
              <p:tags r:id="rId4"/>
            </p:custDataLst>
          </p:nvPr>
        </p:nvPicPr>
        <p:blipFill>
          <a:blip r:embed="rId11"/>
          <a:srcRect/>
          <a:stretch/>
        </p:blipFill>
        <p:spPr>
          <a:xfrm rot="973882">
            <a:off x="1025904" y="3072561"/>
            <a:ext cx="1780381" cy="1188101"/>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custDataLst>
              <p:tags r:id="rId5"/>
            </p:custDataLst>
          </p:nvPr>
        </p:nvSpPr>
        <p:spPr>
          <a:xfrm rot="20682746">
            <a:off x="1036349" y="2867839"/>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custDataLst>
              <p:tags r:id="rId6"/>
            </p:custDataLst>
          </p:nvPr>
        </p:nvSpPr>
        <p:spPr>
          <a:xfrm rot="20471452">
            <a:off x="2205943" y="4301737"/>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custDataLst>
              <p:tags r:id="rId7"/>
            </p:custDataLst>
          </p:nvPr>
        </p:nvPicPr>
        <p:blipFill>
          <a:blip r:embed="rId12">
            <a:alphaModFix amt="80000"/>
          </a:blip>
          <a:stretch>
            <a:fillRect/>
          </a:stretch>
        </p:blipFill>
        <p:spPr>
          <a:xfrm rot="13498356" flipH="1">
            <a:off x="2627122" y="3121236"/>
            <a:ext cx="1579416" cy="716443"/>
          </a:xfrm>
          <a:prstGeom prst="rect">
            <a:avLst/>
          </a:prstGeom>
          <a:noFill/>
          <a:ln>
            <a:noFill/>
          </a:ln>
        </p:spPr>
      </p:pic>
      <p:sp>
        <p:nvSpPr>
          <p:cNvPr id="3" name="Subtitle 2">
            <a:extLst>
              <a:ext uri="{FF2B5EF4-FFF2-40B4-BE49-F238E27FC236}">
                <a16:creationId xmlns:a16="http://schemas.microsoft.com/office/drawing/2014/main" id="{E2E74DCD-2544-9206-E703-2F577F746DE0}"/>
              </a:ext>
            </a:extLst>
          </p:cNvPr>
          <p:cNvSpPr>
            <a:spLocks noGrp="1"/>
          </p:cNvSpPr>
          <p:nvPr>
            <p:ph type="subTitle" idx="1"/>
            <p:custDataLst>
              <p:tags r:id="rId8"/>
            </p:custDataLst>
          </p:nvPr>
        </p:nvSpPr>
        <p:spPr>
          <a:xfrm>
            <a:off x="841642" y="1954954"/>
            <a:ext cx="3087575" cy="697800"/>
          </a:xfrm>
        </p:spPr>
        <p:txBody>
          <a:bodyPr/>
          <a:lstStyle/>
          <a:p>
            <a:pPr marL="0" indent="0" algn="l" rtl="0"/>
            <a:r>
              <a:rPr lang="fr-ca" sz="1400" b="0" i="0" u="none" baseline="0" dirty="0"/>
              <a:t>Cette organisation nous aide au quotidien de toutes sortes de façons.</a:t>
            </a:r>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custDataLst>
              <p:tags r:id="rId2"/>
            </p:custDataLst>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fr-ca" sz="2800" b="1" i="0" u="none" baseline="0">
                <a:solidFill>
                  <a:schemeClr val="accent2"/>
                </a:solidFill>
                <a:sym typeface="Concert One"/>
              </a:rPr>
              <a:t>Rendez-vous à l’atelier 2!</a:t>
            </a:r>
          </a:p>
        </p:txBody>
      </p:sp>
    </p:spTree>
    <p:custDataLst>
      <p:tags r:id="rId1"/>
    </p:custDataLst>
    <p:extLst>
      <p:ext uri="{BB962C8B-B14F-4D97-AF65-F5344CB8AC3E}">
        <p14:creationId xmlns:p14="http://schemas.microsoft.com/office/powerpoint/2010/main" val="138708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S’ENGAGER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01</a:t>
            </a:r>
            <a:endParaRPr/>
          </a:p>
        </p:txBody>
      </p:sp>
      <p:pic>
        <p:nvPicPr>
          <p:cNvPr id="344" name="Google Shape;344;p50"/>
          <p:cNvPicPr preferRelativeResize="0"/>
          <p:nvPr>
            <p:custDataLst>
              <p:tags r:id="rId5"/>
            </p:custDataLst>
          </p:nvPr>
        </p:nvPicPr>
        <p:blipFill rotWithShape="1">
          <a:blip r:embed="rId11">
            <a:alphaModFix/>
          </a:blip>
          <a:srcRect t="16970" r="8892" b="21025"/>
          <a:stretch/>
        </p:blipFill>
        <p:spPr>
          <a:xfrm rot="10800000">
            <a:off x="833700" y="1225600"/>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a:alphaModFix/>
            <a:duotone>
              <a:schemeClr val="accent1">
                <a:shade val="45000"/>
                <a:satMod val="135000"/>
              </a:schemeClr>
              <a:prstClr val="white"/>
            </a:duotone>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Google Shape;355;p51">
            <a:extLst>
              <a:ext uri="{FF2B5EF4-FFF2-40B4-BE49-F238E27FC236}">
                <a16:creationId xmlns:a16="http://schemas.microsoft.com/office/drawing/2014/main" id="{D4C51ED3-ABA2-183B-9C35-35324E960400}"/>
              </a:ext>
            </a:extLst>
          </p:cNvPr>
          <p:cNvPicPr preferRelativeResize="0"/>
          <p:nvPr>
            <p:custDataLst>
              <p:tags r:id="rId2"/>
            </p:custDataLst>
          </p:nvPr>
        </p:nvPicPr>
        <p:blipFill>
          <a:blip r:embed="rId15">
            <a:extLst>
              <a:ext uri="{837473B0-CC2E-450A-ABE3-18F120FF3D39}">
                <a1611:picAttrSrcUrl xmlns:a1611="http://schemas.microsoft.com/office/drawing/2016/11/main" r:id="rId16"/>
              </a:ext>
            </a:extLst>
          </a:blip>
          <a:srcRect l="13822" r="13822"/>
          <a:stretch/>
        </p:blipFill>
        <p:spPr>
          <a:xfrm rot="473094">
            <a:off x="6001759" y="2834833"/>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custDataLst>
              <p:tags r:id="rId3"/>
            </p:custDataLst>
          </p:nvPr>
        </p:nvSpPr>
        <p:spPr>
          <a:xfrm>
            <a:off x="899145" y="1570831"/>
            <a:ext cx="2901600" cy="2270400"/>
          </a:xfrm>
          <a:prstGeom prst="rect">
            <a:avLst/>
          </a:prstGeom>
        </p:spPr>
        <p:txBody>
          <a:bodyPr spcFirstLastPara="1" wrap="square" lIns="91425" tIns="91425" rIns="91425" bIns="91425" anchor="t" anchorCtr="0">
            <a:noAutofit/>
          </a:bodyPr>
          <a:lstStyle/>
          <a:p>
            <a:pPr marL="0" indent="0" algn="ctr" rtl="0">
              <a:spcAft>
                <a:spcPts val="1600"/>
              </a:spcAft>
              <a:buNone/>
            </a:pPr>
            <a:r>
              <a:rPr lang="fr-ca" sz="1800" b="0" i="0" u="none" baseline="0" dirty="0"/>
              <a:t>Selon </a:t>
            </a:r>
            <a:r>
              <a:rPr lang="fr-ca" sz="1800" b="1" i="0" u="none" baseline="0" dirty="0"/>
              <a:t>vous</a:t>
            </a:r>
            <a:r>
              <a:rPr lang="fr-ca" sz="1800" b="0" i="0" u="none" baseline="0" dirty="0"/>
              <a:t>, quels sont les problèmes auxquels font face les Néo-Brunswickoises et les Néo-Brunswickois dans le monde du travail?</a:t>
            </a:r>
          </a:p>
          <a:p>
            <a:pPr marL="0" lvl="0" indent="0" algn="ctr" rtl="0">
              <a:spcBef>
                <a:spcPts val="0"/>
              </a:spcBef>
              <a:spcAft>
                <a:spcPts val="1600"/>
              </a:spcAft>
              <a:buNone/>
            </a:pPr>
            <a:endParaRPr lang="fr-ca" sz="2000" dirty="0"/>
          </a:p>
        </p:txBody>
      </p:sp>
      <p:sp>
        <p:nvSpPr>
          <p:cNvPr id="353" name="Google Shape;353;p51"/>
          <p:cNvSpPr txBox="1">
            <a:spLocks noGrp="1"/>
          </p:cNvSpPr>
          <p:nvPr>
            <p:ph type="title"/>
            <p:custDataLst>
              <p:tags r:id="rId4"/>
            </p:custDataLst>
          </p:nvPr>
        </p:nvSpPr>
        <p:spPr>
          <a:xfrm>
            <a:off x="987925" y="639036"/>
            <a:ext cx="27344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Poser des questions</a:t>
            </a:r>
            <a:endParaRPr sz="2000" dirty="0"/>
          </a:p>
        </p:txBody>
      </p:sp>
      <p:pic>
        <p:nvPicPr>
          <p:cNvPr id="354" name="Google Shape;354;p51"/>
          <p:cNvPicPr preferRelativeResize="0"/>
          <p:nvPr>
            <p:custDataLst>
              <p:tags r:id="rId5"/>
            </p:custDataLst>
          </p:nvPr>
        </p:nvPicPr>
        <p:blipFill>
          <a:blip r:embed="rId17">
            <a:alphaModFix amt="56000"/>
            <a:duotone>
              <a:schemeClr val="accent2">
                <a:shade val="45000"/>
                <a:satMod val="135000"/>
              </a:schemeClr>
              <a:prstClr val="white"/>
            </a:duotone>
          </a:blip>
          <a:stretch>
            <a:fillRect/>
          </a:stretch>
        </p:blipFill>
        <p:spPr>
          <a:xfrm rot="10800000">
            <a:off x="1189496" y="1054846"/>
            <a:ext cx="1918825" cy="216200"/>
          </a:xfrm>
          <a:prstGeom prst="rect">
            <a:avLst/>
          </a:prstGeom>
          <a:noFill/>
          <a:ln>
            <a:noFill/>
          </a:ln>
        </p:spPr>
      </p:pic>
      <p:pic>
        <p:nvPicPr>
          <p:cNvPr id="360" name="Google Shape;360;p51"/>
          <p:cNvPicPr preferRelativeResize="0"/>
          <p:nvPr>
            <p:custDataLst>
              <p:tags r:id="rId6"/>
            </p:custDataLst>
          </p:nvPr>
        </p:nvPicPr>
        <p:blipFill>
          <a:blip r:embed="rId18">
            <a:alphaModFix amt="80000"/>
          </a:blip>
          <a:stretch>
            <a:fillRect/>
          </a:stretch>
        </p:blipFill>
        <p:spPr>
          <a:xfrm rot="6023610" flipH="1">
            <a:off x="4575756" y="2456753"/>
            <a:ext cx="1579416" cy="716443"/>
          </a:xfrm>
          <a:prstGeom prst="rect">
            <a:avLst/>
          </a:prstGeom>
          <a:noFill/>
          <a:ln>
            <a:noFill/>
          </a:ln>
        </p:spPr>
      </p:pic>
      <p:sp>
        <p:nvSpPr>
          <p:cNvPr id="2" name="Rectangle 1">
            <a:extLst>
              <a:ext uri="{FF2B5EF4-FFF2-40B4-BE49-F238E27FC236}">
                <a16:creationId xmlns:a16="http://schemas.microsoft.com/office/drawing/2014/main" id="{4E687BEC-5043-AF5D-85A2-92BC774B11FD}"/>
              </a:ext>
            </a:extLst>
          </p:cNvPr>
          <p:cNvSpPr/>
          <p:nvPr>
            <p:custDataLst>
              <p:tags r:id="rId7"/>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Appuyez sur PAUSE et discutez.</a:t>
            </a:r>
          </a:p>
        </p:txBody>
      </p:sp>
      <p:sp>
        <p:nvSpPr>
          <p:cNvPr id="15" name="Rectangle 14">
            <a:extLst>
              <a:ext uri="{FF2B5EF4-FFF2-40B4-BE49-F238E27FC236}">
                <a16:creationId xmlns:a16="http://schemas.microsoft.com/office/drawing/2014/main" id="{C8338583-50AD-789A-A55C-7AE9AA093C27}"/>
              </a:ext>
            </a:extLst>
          </p:cNvPr>
          <p:cNvSpPr/>
          <p:nvPr>
            <p:custDataLst>
              <p:tags r:id="rId8"/>
            </p:custDataLst>
          </p:nvPr>
        </p:nvSpPr>
        <p:spPr>
          <a:xfrm>
            <a:off x="0" y="3938485"/>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dirty="0"/>
              <a:t>Passons à la suite!</a:t>
            </a:r>
          </a:p>
        </p:txBody>
      </p:sp>
      <p:pic>
        <p:nvPicPr>
          <p:cNvPr id="3" name="Google Shape;357;p51">
            <a:extLst>
              <a:ext uri="{FF2B5EF4-FFF2-40B4-BE49-F238E27FC236}">
                <a16:creationId xmlns:a16="http://schemas.microsoft.com/office/drawing/2014/main" id="{8BB26477-8DA1-3135-99C6-3E82F860D69F}"/>
              </a:ext>
            </a:extLst>
          </p:cNvPr>
          <p:cNvPicPr preferRelativeResize="0"/>
          <p:nvPr>
            <p:custDataLst>
              <p:tags r:id="rId9"/>
            </p:custDataLst>
          </p:nvPr>
        </p:nvPicPr>
        <p:blipFill>
          <a:blip r:embed="rId19">
            <a:extLst>
              <a:ext uri="{837473B0-CC2E-450A-ABE3-18F120FF3D39}">
                <a1611:picAttrSrcUrl xmlns:a1611="http://schemas.microsoft.com/office/drawing/2016/11/main" r:id="rId20"/>
              </a:ext>
            </a:extLst>
          </a:blip>
          <a:srcRect/>
          <a:stretch/>
        </p:blipFill>
        <p:spPr>
          <a:xfrm>
            <a:off x="5800318" y="1242583"/>
            <a:ext cx="1999856" cy="1267698"/>
          </a:xfrm>
          <a:prstGeom prst="rect">
            <a:avLst/>
          </a:prstGeom>
          <a:noFill/>
          <a:ln>
            <a:noFill/>
          </a:ln>
          <a:effectLst>
            <a:outerShdw blurRad="57150" dist="19050" dir="5400000" algn="bl" rotWithShape="0">
              <a:srgbClr val="000000">
                <a:alpha val="50000"/>
              </a:srgbClr>
            </a:outerShdw>
          </a:effectLst>
        </p:spPr>
      </p:pic>
      <p:sp>
        <p:nvSpPr>
          <p:cNvPr id="359" name="Google Shape;359;p51"/>
          <p:cNvSpPr/>
          <p:nvPr>
            <p:custDataLst>
              <p:tags r:id="rId10"/>
            </p:custDataLst>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51"/>
          <p:cNvSpPr/>
          <p:nvPr>
            <p:custDataLst>
              <p:tags r:id="rId11"/>
            </p:custDataLst>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6" name="Google Shape;356;p51"/>
          <p:cNvSpPr/>
          <p:nvPr>
            <p:custDataLst>
              <p:tags r:id="rId12"/>
            </p:custDataLst>
          </p:nvPr>
        </p:nvSpPr>
        <p:spPr>
          <a:xfrm rot="-391042">
            <a:off x="5665714" y="2448475"/>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53311">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xit" presetSubtype="4" fill="hold" grpId="1" nodeType="afterEffect">
                                  <p:stCondLst>
                                    <p:cond delay="6000"/>
                                  </p:stCondLst>
                                  <p:childTnLst>
                                    <p:anim calcmode="lin" valueType="num">
                                      <p:cBhvr additive="base">
                                        <p:cTn id="21" dur="1000"/>
                                        <p:tgtEl>
                                          <p:spTgt spid="2"/>
                                        </p:tgtEl>
                                        <p:attrNameLst>
                                          <p:attrName>ppt_x</p:attrName>
                                        </p:attrNameLst>
                                      </p:cBhvr>
                                      <p:tavLst>
                                        <p:tav tm="0">
                                          <p:val>
                                            <p:strVal val="ppt_x"/>
                                          </p:val>
                                        </p:tav>
                                        <p:tav tm="100000">
                                          <p:val>
                                            <p:strVal val="ppt_x"/>
                                          </p:val>
                                        </p:tav>
                                      </p:tavLst>
                                    </p:anim>
                                    <p:anim calcmode="lin" valueType="num">
                                      <p:cBhvr additive="base">
                                        <p:cTn id="22" dur="1000"/>
                                        <p:tgtEl>
                                          <p:spTgt spid="2"/>
                                        </p:tgtEl>
                                        <p:attrNameLst>
                                          <p:attrName>ppt_y</p:attrName>
                                        </p:attrNameLst>
                                      </p:cBhvr>
                                      <p:tavLst>
                                        <p:tav tm="0">
                                          <p:val>
                                            <p:strVal val="ppt_y"/>
                                          </p:val>
                                        </p:tav>
                                        <p:tav tm="100000">
                                          <p:val>
                                            <p:strVal val="1+ppt_h/2"/>
                                          </p:val>
                                        </p:tav>
                                      </p:tavLst>
                                    </p:anim>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8500"/>
                            </p:stCondLst>
                            <p:childTnLst>
                              <p:par>
                                <p:cTn id="25" presetID="2" presetClass="entr" presetSubtype="4"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ppt_x"/>
                                          </p:val>
                                        </p:tav>
                                        <p:tav tm="100000">
                                          <p:val>
                                            <p:strVal val="#ppt_x"/>
                                          </p:val>
                                        </p:tav>
                                      </p:tavLst>
                                    </p:anim>
                                    <p:anim calcmode="lin" valueType="num">
                                      <p:cBhvr additive="base">
                                        <p:cTn id="28" dur="2000" fill="hold"/>
                                        <p:tgtEl>
                                          <p:spTgt spid="1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par>
                          <p:cTn id="32" fill="hold">
                            <p:stCondLst>
                              <p:cond delay="1075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t>Disponibilité des emplois</a:t>
            </a:r>
          </a:p>
          <a:p>
            <a:pPr marL="457200" lvl="0" indent="-317500" algn="l" rtl="0">
              <a:spcBef>
                <a:spcPts val="0"/>
              </a:spcBef>
              <a:spcAft>
                <a:spcPts val="1200"/>
              </a:spcAft>
              <a:buSzPts val="1400"/>
              <a:buChar char="●"/>
            </a:pPr>
            <a:r>
              <a:rPr lang="fr-ca" sz="1600" b="0" i="0" u="none" baseline="0" dirty="0"/>
              <a:t>Études et formation</a:t>
            </a:r>
          </a:p>
          <a:p>
            <a:pPr marL="457200" lvl="0" indent="-317500" algn="l" rtl="0">
              <a:spcBef>
                <a:spcPts val="0"/>
              </a:spcBef>
              <a:spcAft>
                <a:spcPts val="1200"/>
              </a:spcAft>
              <a:buSzPts val="1400"/>
              <a:buChar char="●"/>
            </a:pPr>
            <a:r>
              <a:rPr lang="fr-ca" sz="1600" b="0" i="0" u="none" baseline="0" dirty="0"/>
              <a:t>Offre d’activités</a:t>
            </a:r>
            <a:endParaRPr sz="1600" dirty="0"/>
          </a:p>
          <a:p>
            <a:pPr marL="457200" lvl="0" indent="-317500" algn="l" rtl="0">
              <a:spcBef>
                <a:spcPts val="0"/>
              </a:spcBef>
              <a:spcAft>
                <a:spcPts val="1200"/>
              </a:spcAft>
              <a:buSzPts val="1400"/>
              <a:buChar char="●"/>
            </a:pPr>
            <a:r>
              <a:rPr lang="fr-ca" sz="1600" b="0" i="0" u="none" baseline="0" dirty="0"/>
              <a:t>Soutien communautaire</a:t>
            </a:r>
          </a:p>
          <a:p>
            <a:pPr marL="457200" lvl="0" indent="-317500" algn="l" rtl="0">
              <a:spcBef>
                <a:spcPts val="0"/>
              </a:spcBef>
              <a:spcAft>
                <a:spcPts val="1200"/>
              </a:spcAft>
              <a:buSzPts val="1400"/>
              <a:buChar char="●"/>
            </a:pPr>
            <a:r>
              <a:rPr lang="fr-ca" sz="1600" b="0" i="0" u="none" baseline="0" dirty="0"/>
              <a:t>Innovation et technologies</a:t>
            </a:r>
            <a:endParaRPr sz="16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pensons et savons</a:t>
            </a:r>
            <a:endParaRPr sz="2400" dirty="0"/>
          </a:p>
        </p:txBody>
      </p:sp>
      <p:pic>
        <p:nvPicPr>
          <p:cNvPr id="409" name="Google Shape;409;p55" descr="Classroom of students raising their hands in front of a teacher"/>
          <p:cNvPicPr preferRelativeResize="0"/>
          <p:nvPr>
            <p:custDataLst>
              <p:tags r:id="rId4"/>
            </p:custDataLst>
          </p:nvPr>
        </p:nvPicPr>
        <p:blipFill>
          <a:blip r:embed="rId11"/>
          <a:srcRect/>
          <a:stretch/>
        </p:blipFill>
        <p:spPr>
          <a:xfrm rot="-426463">
            <a:off x="1054628" y="2135633"/>
            <a:ext cx="1780381" cy="1212710"/>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custDataLst>
              <p:tags r:id="rId5"/>
            </p:custDataLst>
          </p:nvPr>
        </p:nvSpPr>
        <p:spPr>
          <a:xfrm rot="-2700000">
            <a:off x="765274" y="206549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custDataLst>
              <p:tags r:id="rId6"/>
            </p:custDataLst>
          </p:nvPr>
        </p:nvSpPr>
        <p:spPr>
          <a:xfrm rot="-2700000">
            <a:off x="2517624" y="317516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custDataLst>
              <p:tags r:id="rId7"/>
            </p:custDataLst>
          </p:nvPr>
        </p:nvPicPr>
        <p:blipFill>
          <a:blip r:embed="rId12">
            <a:alphaModFix amt="80000"/>
          </a:blip>
          <a:stretch>
            <a:fillRect/>
          </a:stretch>
        </p:blipFill>
        <p:spPr>
          <a:xfrm rot="-6023610">
            <a:off x="2786831" y="3004878"/>
            <a:ext cx="1579416" cy="716443"/>
          </a:xfrm>
          <a:prstGeom prst="rect">
            <a:avLst/>
          </a:prstGeom>
          <a:noFill/>
          <a:ln>
            <a:noFill/>
          </a:ln>
        </p:spPr>
      </p:pic>
      <p:sp>
        <p:nvSpPr>
          <p:cNvPr id="3" name="Subtitle 2">
            <a:extLst>
              <a:ext uri="{FF2B5EF4-FFF2-40B4-BE49-F238E27FC236}">
                <a16:creationId xmlns:a16="http://schemas.microsoft.com/office/drawing/2014/main" id="{E2E74DCD-2544-9206-E703-2F577F746DE0}"/>
              </a:ext>
            </a:extLst>
          </p:cNvPr>
          <p:cNvSpPr>
            <a:spLocks noGrp="1"/>
          </p:cNvSpPr>
          <p:nvPr>
            <p:ph type="subTitle" idx="1"/>
            <p:custDataLst>
              <p:tags r:id="rId8"/>
            </p:custDataLst>
          </p:nvPr>
        </p:nvSpPr>
        <p:spPr>
          <a:xfrm>
            <a:off x="1173600" y="3874206"/>
            <a:ext cx="2665682" cy="697800"/>
          </a:xfrm>
        </p:spPr>
        <p:txBody>
          <a:bodyPr/>
          <a:lstStyle/>
          <a:p>
            <a:pPr marL="0" indent="0" algn="l" rtl="0"/>
            <a:r>
              <a:rPr lang="fr-ca" sz="1200" b="0" i="0" u="none" baseline="0" dirty="0"/>
              <a:t>Tout le monde a sa propre perspective et sa propre expérience</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Quel est l’enjeu?</a:t>
            </a:r>
            <a:endParaRPr dirty="0"/>
          </a:p>
        </p:txBody>
      </p:sp>
      <p:pic>
        <p:nvPicPr>
          <p:cNvPr id="3" name="Online Media 2" title="Enjeu de marché du travail">
            <a:hlinkClick r:id="" action="ppaction://media"/>
            <a:extLst>
              <a:ext uri="{FF2B5EF4-FFF2-40B4-BE49-F238E27FC236}">
                <a16:creationId xmlns:a16="http://schemas.microsoft.com/office/drawing/2014/main" id="{9BA23671-E39D-73AA-F67B-63019A0595E1}"/>
              </a:ext>
            </a:extLst>
          </p:cNvPr>
          <p:cNvPicPr>
            <a:picLocks noRot="1" noChangeAspect="1"/>
          </p:cNvPicPr>
          <p:nvPr>
            <a:videoFile r:link="rId3"/>
          </p:nvPr>
        </p:nvPicPr>
        <p:blipFill>
          <a:blip r:embed="rId6"/>
          <a:stretch>
            <a:fillRect/>
          </a:stretch>
        </p:blipFill>
        <p:spPr>
          <a:xfrm>
            <a:off x="1521141" y="1152712"/>
            <a:ext cx="6101717" cy="3447177"/>
          </a:xfrm>
          <a:prstGeom prst="rect">
            <a:avLst/>
          </a:prstGeom>
        </p:spPr>
      </p:pic>
    </p:spTree>
    <p:custDataLst>
      <p:tags r:id="rId1"/>
    </p:custData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Quel est l’enjeu?</a:t>
            </a:r>
            <a:endParaRPr dirty="0"/>
          </a:p>
        </p:txBody>
      </p:sp>
      <p:sp>
        <p:nvSpPr>
          <p:cNvPr id="2" name="Google Shape;376;p53">
            <a:extLst>
              <a:ext uri="{FF2B5EF4-FFF2-40B4-BE49-F238E27FC236}">
                <a16:creationId xmlns:a16="http://schemas.microsoft.com/office/drawing/2014/main" id="{0D07E1A6-DC10-1A7A-E81A-599DA980DEDC}"/>
              </a:ext>
            </a:extLst>
          </p:cNvPr>
          <p:cNvSpPr txBox="1">
            <a:spLocks/>
          </p:cNvSpPr>
          <p:nvPr>
            <p:custDataLst>
              <p:tags r:id="rId3"/>
            </p:custDataLst>
          </p:nvPr>
        </p:nvSpPr>
        <p:spPr>
          <a:xfrm>
            <a:off x="1689623" y="1144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1" i="0" u="none" baseline="0" dirty="0">
                <a:solidFill>
                  <a:schemeClr val="tx1"/>
                </a:solidFill>
              </a:rPr>
              <a:t>Qu’est-ce qu’Éducation postsecondaire, Formation et Travail (EPFT) peut faire pour que le Nouveau-Brunswick devienne un endroit où les jeunes veulent étudier et faire carrière?</a:t>
            </a:r>
          </a:p>
        </p:txBody>
      </p:sp>
      <p:pic>
        <p:nvPicPr>
          <p:cNvPr id="3" name="Google Shape;1361;p101">
            <a:extLst>
              <a:ext uri="{FF2B5EF4-FFF2-40B4-BE49-F238E27FC236}">
                <a16:creationId xmlns:a16="http://schemas.microsoft.com/office/drawing/2014/main" id="{F99A18AD-220C-681F-42D6-5B605696ABEF}"/>
              </a:ext>
            </a:extLst>
          </p:cNvPr>
          <p:cNvPicPr preferRelativeResize="0"/>
          <p:nvPr>
            <p:custDataLst>
              <p:tags r:id="rId4"/>
            </p:custDataLst>
          </p:nvPr>
        </p:nvPicPr>
        <p:blipFill>
          <a:blip r:embed="rId12">
            <a:alphaModFix/>
          </a:blip>
          <a:stretch>
            <a:fillRect/>
          </a:stretch>
        </p:blipFill>
        <p:spPr>
          <a:xfrm>
            <a:off x="1438385" y="2495550"/>
            <a:ext cx="2347576" cy="2342774"/>
          </a:xfrm>
          <a:prstGeom prst="rect">
            <a:avLst/>
          </a:prstGeom>
          <a:noFill/>
          <a:ln>
            <a:noFill/>
          </a:ln>
          <a:effectLst>
            <a:outerShdw blurRad="50800" dist="38100" dir="8100000" algn="tr" rotWithShape="0">
              <a:prstClr val="black">
                <a:alpha val="40000"/>
              </a:prstClr>
            </a:outerShdw>
          </a:effectLst>
        </p:spPr>
      </p:pic>
      <p:pic>
        <p:nvPicPr>
          <p:cNvPr id="5" name="Google Shape;1362;p101">
            <a:extLst>
              <a:ext uri="{FF2B5EF4-FFF2-40B4-BE49-F238E27FC236}">
                <a16:creationId xmlns:a16="http://schemas.microsoft.com/office/drawing/2014/main" id="{0E275DDD-7C0C-8E86-22E0-E22D55B9C89E}"/>
              </a:ext>
            </a:extLst>
          </p:cNvPr>
          <p:cNvPicPr preferRelativeResize="0"/>
          <p:nvPr>
            <p:custDataLst>
              <p:tags r:id="rId5"/>
            </p:custDataLst>
          </p:nvPr>
        </p:nvPicPr>
        <p:blipFill>
          <a:blip r:embed="rId13">
            <a:alphaModFix/>
          </a:blip>
          <a:stretch>
            <a:fillRect/>
          </a:stretch>
        </p:blipFill>
        <p:spPr>
          <a:xfrm>
            <a:off x="3652423" y="2493979"/>
            <a:ext cx="2347575" cy="2344345"/>
          </a:xfrm>
          <a:prstGeom prst="rect">
            <a:avLst/>
          </a:prstGeom>
          <a:noFill/>
          <a:ln>
            <a:noFill/>
          </a:ln>
          <a:effectLst>
            <a:outerShdw blurRad="50800" dist="38100" dir="5400000" algn="t" rotWithShape="0">
              <a:prstClr val="black">
                <a:alpha val="40000"/>
              </a:prstClr>
            </a:outerShdw>
          </a:effectLst>
        </p:spPr>
      </p:pic>
      <p:pic>
        <p:nvPicPr>
          <p:cNvPr id="6" name="Google Shape;1363;p101">
            <a:extLst>
              <a:ext uri="{FF2B5EF4-FFF2-40B4-BE49-F238E27FC236}">
                <a16:creationId xmlns:a16="http://schemas.microsoft.com/office/drawing/2014/main" id="{0BCCCCDF-5C64-281B-7604-3609CD735311}"/>
              </a:ext>
            </a:extLst>
          </p:cNvPr>
          <p:cNvPicPr preferRelativeResize="0"/>
          <p:nvPr>
            <p:custDataLst>
              <p:tags r:id="rId6"/>
            </p:custDataLst>
          </p:nvPr>
        </p:nvPicPr>
        <p:blipFill>
          <a:blip r:embed="rId14">
            <a:alphaModFix/>
          </a:blip>
          <a:stretch>
            <a:fillRect/>
          </a:stretch>
        </p:blipFill>
        <p:spPr>
          <a:xfrm>
            <a:off x="5866460" y="2493979"/>
            <a:ext cx="2347576" cy="2342774"/>
          </a:xfrm>
          <a:prstGeom prst="rect">
            <a:avLst/>
          </a:prstGeom>
          <a:noFill/>
          <a:ln>
            <a:noFill/>
          </a:ln>
          <a:effectLst>
            <a:outerShdw blurRad="50800" dist="38100" dir="2700000" algn="tl" rotWithShape="0">
              <a:prstClr val="black">
                <a:alpha val="40000"/>
              </a:prstClr>
            </a:outerShdw>
          </a:effectLst>
        </p:spPr>
      </p:pic>
      <p:sp>
        <p:nvSpPr>
          <p:cNvPr id="7" name="Google Shape;376;p53">
            <a:extLst>
              <a:ext uri="{FF2B5EF4-FFF2-40B4-BE49-F238E27FC236}">
                <a16:creationId xmlns:a16="http://schemas.microsoft.com/office/drawing/2014/main" id="{363F9C20-ADF9-4B7D-3696-39E80750FAED}"/>
              </a:ext>
            </a:extLst>
          </p:cNvPr>
          <p:cNvSpPr txBox="1">
            <a:spLocks/>
          </p:cNvSpPr>
          <p:nvPr>
            <p:custDataLst>
              <p:tags r:id="rId7"/>
            </p:custDataLst>
          </p:nvPr>
        </p:nvSpPr>
        <p:spPr>
          <a:xfrm>
            <a:off x="1766205" y="289350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La population du Nouveau-Brunswick est vieillissante.</a:t>
            </a:r>
          </a:p>
        </p:txBody>
      </p:sp>
      <p:sp>
        <p:nvSpPr>
          <p:cNvPr id="8" name="Google Shape;376;p53">
            <a:extLst>
              <a:ext uri="{FF2B5EF4-FFF2-40B4-BE49-F238E27FC236}">
                <a16:creationId xmlns:a16="http://schemas.microsoft.com/office/drawing/2014/main" id="{EEB84D32-A586-CF32-B334-FCDEDC2B7626}"/>
              </a:ext>
            </a:extLst>
          </p:cNvPr>
          <p:cNvSpPr txBox="1">
            <a:spLocks/>
          </p:cNvSpPr>
          <p:nvPr>
            <p:custDataLst>
              <p:tags r:id="rId8"/>
            </p:custDataLst>
          </p:nvPr>
        </p:nvSpPr>
        <p:spPr>
          <a:xfrm>
            <a:off x="3883101"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Les jeunes quittent la province et boudent les emplois des personnes qui prennent leur retraite.</a:t>
            </a:r>
          </a:p>
        </p:txBody>
      </p:sp>
      <p:sp>
        <p:nvSpPr>
          <p:cNvPr id="9" name="Google Shape;376;p53">
            <a:extLst>
              <a:ext uri="{FF2B5EF4-FFF2-40B4-BE49-F238E27FC236}">
                <a16:creationId xmlns:a16="http://schemas.microsoft.com/office/drawing/2014/main" id="{96679299-C2D0-90C3-8C41-C1572D930E2C}"/>
              </a:ext>
            </a:extLst>
          </p:cNvPr>
          <p:cNvSpPr txBox="1">
            <a:spLocks/>
          </p:cNvSpPr>
          <p:nvPr>
            <p:custDataLst>
              <p:tags r:id="rId9"/>
            </p:custDataLst>
          </p:nvPr>
        </p:nvSpPr>
        <p:spPr>
          <a:xfrm>
            <a:off x="6097138"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Les employeurs cherchent plus de personnes prêtes à travailler.</a:t>
            </a:r>
          </a:p>
        </p:txBody>
      </p:sp>
    </p:spTree>
    <p:custDataLst>
      <p:tags r:id="rId1"/>
    </p:custDataLst>
    <p:extLst>
      <p:ext uri="{BB962C8B-B14F-4D97-AF65-F5344CB8AC3E}">
        <p14:creationId xmlns:p14="http://schemas.microsoft.com/office/powerpoint/2010/main" val="98554563"/>
      </p:ext>
    </p:ext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a:alphaModFix amt="86000"/>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02</a:t>
            </a:r>
            <a:endParaRPr/>
          </a:p>
        </p:txBody>
      </p:sp>
      <p:pic>
        <p:nvPicPr>
          <p:cNvPr id="344" name="Google Shape;344;p50"/>
          <p:cNvPicPr preferRelativeResize="0"/>
          <p:nvPr>
            <p:custDataLst>
              <p:tags r:id="rId5"/>
            </p:custDataLst>
          </p:nvPr>
        </p:nvPicPr>
        <p:blipFill rotWithShape="1">
          <a:blip r:embed="rId11">
            <a:alphaModFix/>
            <a:grayscl/>
          </a:blip>
          <a:srcRect t="16970" r="8892" b="21025"/>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a:alphaModFix/>
            <a:duotone>
              <a:schemeClr val="accent3">
                <a:shade val="45000"/>
                <a:satMod val="135000"/>
              </a:schemeClr>
              <a:prstClr val="white"/>
            </a:duotone>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5" name="Google Shape;355;p51" descr="Students using laptop in a classroom">
            <a:extLst>
              <a:ext uri="{FF2B5EF4-FFF2-40B4-BE49-F238E27FC236}">
                <a16:creationId xmlns:a16="http://schemas.microsoft.com/office/drawing/2014/main" id="{EA2347DA-F071-8677-211B-8934423AC916}"/>
              </a:ext>
            </a:extLst>
          </p:cNvPr>
          <p:cNvPicPr preferRelativeResize="0"/>
          <p:nvPr>
            <p:custDataLst>
              <p:tags r:id="rId2"/>
            </p:custDataLst>
          </p:nvPr>
        </p:nvPicPr>
        <p:blipFill>
          <a:blip r:embed="rId13"/>
          <a:srcRect l="13822" r="13822"/>
          <a:stretch/>
        </p:blipFill>
        <p:spPr>
          <a:xfrm rot="473094">
            <a:off x="5189411" y="2702253"/>
            <a:ext cx="1844901" cy="169940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custDataLst>
              <p:tags r:id="rId3"/>
            </p:custDataLst>
          </p:nvPr>
        </p:nvSpPr>
        <p:spPr>
          <a:xfrm>
            <a:off x="753475" y="1281553"/>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ca" sz="1800" b="0" i="0" u="none" baseline="0" dirty="0"/>
              <a:t>Utilisez la feuille de travail fournie pour savoir ce qu’EPFT fait pour celles et ceux qui décident de faire carrière au Nouveau-Brunswick et connaître les tendances liées à l’enjeu. </a:t>
            </a:r>
          </a:p>
        </p:txBody>
      </p:sp>
      <p:sp>
        <p:nvSpPr>
          <p:cNvPr id="353" name="Google Shape;353;p51"/>
          <p:cNvSpPr txBox="1">
            <a:spLocks noGrp="1"/>
          </p:cNvSpPr>
          <p:nvPr>
            <p:ph type="title"/>
            <p:custDataLst>
              <p:tags r:id="rId4"/>
            </p:custDataLst>
          </p:nvPr>
        </p:nvSpPr>
        <p:spPr>
          <a:xfrm>
            <a:off x="998478" y="669322"/>
            <a:ext cx="2810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b="1" i="0" u="none" baseline="0" dirty="0"/>
              <a:t>Faire des recherches</a:t>
            </a:r>
            <a:endParaRPr sz="2000" dirty="0"/>
          </a:p>
        </p:txBody>
      </p:sp>
      <p:pic>
        <p:nvPicPr>
          <p:cNvPr id="354" name="Google Shape;354;p51"/>
          <p:cNvPicPr preferRelativeResize="0"/>
          <p:nvPr>
            <p:custDataLst>
              <p:tags r:id="rId5"/>
            </p:custDataLst>
          </p:nvPr>
        </p:nvPicPr>
        <p:blipFill>
          <a:blip r:embed="rId14">
            <a:alphaModFix amt="56000"/>
            <a:duotone>
              <a:schemeClr val="accent2">
                <a:shade val="45000"/>
                <a:satMod val="135000"/>
              </a:schemeClr>
              <a:prstClr val="white"/>
            </a:duotone>
          </a:blip>
          <a:stretch>
            <a:fillRect/>
          </a:stretch>
        </p:blipFill>
        <p:spPr>
          <a:xfrm rot="10800000">
            <a:off x="1124175" y="1103650"/>
            <a:ext cx="1918825" cy="216200"/>
          </a:xfrm>
          <a:prstGeom prst="rect">
            <a:avLst/>
          </a:prstGeom>
          <a:noFill/>
          <a:ln>
            <a:noFill/>
          </a:ln>
        </p:spPr>
      </p:pic>
      <p:sp>
        <p:nvSpPr>
          <p:cNvPr id="356" name="Google Shape;356;p51"/>
          <p:cNvSpPr/>
          <p:nvPr>
            <p:custDataLst>
              <p:tags r:id="rId6"/>
            </p:custDataLst>
          </p:nvPr>
        </p:nvSpPr>
        <p:spPr>
          <a:xfrm rot="-391042">
            <a:off x="4874470" y="2374600"/>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4E687BEC-5043-AF5D-85A2-92BC774B11FD}"/>
              </a:ext>
            </a:extLst>
          </p:cNvPr>
          <p:cNvSpPr/>
          <p:nvPr>
            <p:custDataLst>
              <p:tags r:id="rId7"/>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Appuyez sur PAUSE et discutez.</a:t>
            </a:r>
          </a:p>
        </p:txBody>
      </p:sp>
      <p:sp>
        <p:nvSpPr>
          <p:cNvPr id="15" name="Rectangle 14">
            <a:extLst>
              <a:ext uri="{FF2B5EF4-FFF2-40B4-BE49-F238E27FC236}">
                <a16:creationId xmlns:a16="http://schemas.microsoft.com/office/drawing/2014/main" id="{C8338583-50AD-789A-A55C-7AE9AA093C27}"/>
              </a:ext>
            </a:extLst>
          </p:cNvPr>
          <p:cNvSpPr/>
          <p:nvPr>
            <p:custDataLst>
              <p:tags r:id="rId8"/>
            </p:custDataLst>
          </p:nvPr>
        </p:nvSpPr>
        <p:spPr>
          <a:xfrm>
            <a:off x="0" y="3969659"/>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pic>
        <p:nvPicPr>
          <p:cNvPr id="3" name="Google Shape;633;p66">
            <a:extLst>
              <a:ext uri="{FF2B5EF4-FFF2-40B4-BE49-F238E27FC236}">
                <a16:creationId xmlns:a16="http://schemas.microsoft.com/office/drawing/2014/main" id="{F96F5DFC-3D9B-25D3-C133-A4C25982D8E7}"/>
              </a:ext>
            </a:extLst>
          </p:cNvPr>
          <p:cNvPicPr preferRelativeResize="0"/>
          <p:nvPr>
            <p:custDataLst>
              <p:tags r:id="rId9"/>
            </p:custDataLst>
          </p:nvPr>
        </p:nvPicPr>
        <p:blipFill>
          <a:blip r:embed="rId15">
            <a:alphaModFix/>
          </a:blip>
          <a:stretch>
            <a:fillRect/>
          </a:stretch>
        </p:blipFill>
        <p:spPr>
          <a:xfrm rot="20904535">
            <a:off x="5785384" y="162731"/>
            <a:ext cx="2422917" cy="2553270"/>
          </a:xfrm>
          <a:prstGeom prst="rect">
            <a:avLst/>
          </a:prstGeom>
          <a:noFill/>
          <a:ln>
            <a:noFill/>
          </a:ln>
          <a:effectLst>
            <a:outerShdw blurRad="100013" dist="47625" dir="1800000" algn="bl" rotWithShape="0">
              <a:srgbClr val="000000">
                <a:alpha val="44000"/>
              </a:srgbClr>
            </a:outerShdw>
          </a:effectLst>
        </p:spPr>
      </p:pic>
      <p:sp>
        <p:nvSpPr>
          <p:cNvPr id="4" name="TextBox 3">
            <a:extLst>
              <a:ext uri="{FF2B5EF4-FFF2-40B4-BE49-F238E27FC236}">
                <a16:creationId xmlns:a16="http://schemas.microsoft.com/office/drawing/2014/main" id="{4FE69BAC-0CFC-1833-5576-99AD3CF2D2B1}"/>
              </a:ext>
            </a:extLst>
          </p:cNvPr>
          <p:cNvSpPr txBox="1"/>
          <p:nvPr>
            <p:custDataLst>
              <p:tags r:id="rId10"/>
            </p:custDataLst>
          </p:nvPr>
        </p:nvSpPr>
        <p:spPr>
          <a:xfrm rot="20790593">
            <a:off x="5944851" y="1250537"/>
            <a:ext cx="2319031" cy="1169551"/>
          </a:xfrm>
          <a:prstGeom prst="rect">
            <a:avLst/>
          </a:prstGeom>
          <a:noFill/>
        </p:spPr>
        <p:txBody>
          <a:bodyPr wrap="square" rtlCol="0">
            <a:spAutoFit/>
          </a:bodyPr>
          <a:lstStyle/>
          <a:p>
            <a:pPr algn="ctr" rtl="0"/>
            <a:r>
              <a:rPr lang="fr-ca" b="0" i="0" u="none" baseline="0" dirty="0">
                <a:solidFill>
                  <a:schemeClr val="dk2"/>
                </a:solidFill>
                <a:latin typeface="Arial" panose="020B0604020202020204" pitchFamily="34" charset="0"/>
                <a:ea typeface="Roboto Mono Medium"/>
                <a:cs typeface="Arial" panose="020B0604020202020204" pitchFamily="34" charset="0"/>
                <a:sym typeface="Roboto Mono Medium"/>
              </a:rPr>
              <a:t>Apprenez-en davantage sur l’enjeu et le ministère pour vous aider à élaborer votre solution.</a:t>
            </a:r>
          </a:p>
          <a:p>
            <a:endParaRPr lang="fr-ca" sz="1200" dirty="0"/>
          </a:p>
        </p:txBody>
      </p:sp>
    </p:spTree>
    <p:custDataLst>
      <p:tags r:id="rId1"/>
    </p:custDataLst>
  </p:cSld>
  <p:clrMapOvr>
    <a:masterClrMapping/>
  </p:clrMapOvr>
  <p:transition spd="slow" advClick="0" advTm="1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xit" presetSubtype="4" fill="hold" grpId="1" nodeType="afterEffect">
                                  <p:stCondLst>
                                    <p:cond delay="6000"/>
                                  </p:stCondLst>
                                  <p:childTnLst>
                                    <p:anim calcmode="lin" valueType="num">
                                      <p:cBhvr additive="base">
                                        <p:cTn id="15" dur="1000"/>
                                        <p:tgtEl>
                                          <p:spTgt spid="2"/>
                                        </p:tgtEl>
                                        <p:attrNameLst>
                                          <p:attrName>ppt_x</p:attrName>
                                        </p:attrNameLst>
                                      </p:cBhvr>
                                      <p:tavLst>
                                        <p:tav tm="0">
                                          <p:val>
                                            <p:strVal val="ppt_x"/>
                                          </p:val>
                                        </p:tav>
                                        <p:tav tm="100000">
                                          <p:val>
                                            <p:strVal val="ppt_x"/>
                                          </p:val>
                                        </p:tav>
                                      </p:tavLst>
                                    </p:anim>
                                    <p:anim calcmode="lin" valueType="num">
                                      <p:cBhvr additive="base">
                                        <p:cTn id="16" dur="1000"/>
                                        <p:tgtEl>
                                          <p:spTgt spid="2"/>
                                        </p:tgtEl>
                                        <p:attrNameLst>
                                          <p:attrName>ppt_y</p:attrName>
                                        </p:attrNameLst>
                                      </p:cBhvr>
                                      <p:tavLst>
                                        <p:tav tm="0">
                                          <p:val>
                                            <p:strVal val="ppt_y"/>
                                          </p:val>
                                        </p:tav>
                                        <p:tav tm="100000">
                                          <p:val>
                                            <p:strVal val="1+ppt_h/2"/>
                                          </p:val>
                                        </p:tav>
                                      </p:tavLst>
                                    </p:anim>
                                    <p:set>
                                      <p:cBhvr>
                                        <p:cTn id="17" dur="1" fill="hold">
                                          <p:stCondLst>
                                            <p:cond delay="999"/>
                                          </p:stCondLst>
                                        </p:cTn>
                                        <p:tgtEl>
                                          <p:spTgt spid="2"/>
                                        </p:tgtEl>
                                        <p:attrNameLst>
                                          <p:attrName>style.visibility</p:attrName>
                                        </p:attrNameLst>
                                      </p:cBhvr>
                                      <p:to>
                                        <p:strVal val="hidden"/>
                                      </p:to>
                                    </p:set>
                                  </p:childTnLst>
                                </p:cTn>
                              </p:par>
                            </p:childTnLst>
                          </p:cTn>
                        </p:par>
                        <p:par>
                          <p:cTn id="18" fill="hold">
                            <p:stCondLst>
                              <p:cond delay="8500"/>
                            </p:stCondLst>
                            <p:childTnLst>
                              <p:par>
                                <p:cTn id="19" presetID="2" presetClass="entr" presetSubtype="4" fill="hold" grpId="0" nodeType="afterEffect">
                                  <p:stCondLst>
                                    <p:cond delay="25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ppt_x"/>
                                          </p:val>
                                        </p:tav>
                                        <p:tav tm="100000">
                                          <p:val>
                                            <p:strVal val="#ppt_x"/>
                                          </p:val>
                                        </p:tav>
                                      </p:tavLst>
                                    </p:anim>
                                    <p:anim calcmode="lin" valueType="num">
                                      <p:cBhvr additive="base">
                                        <p:cTn id="22" dur="20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075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9"/>
</p:tagLst>
</file>

<file path=ppt/tags/tag155.xml><?xml version="1.0" encoding="utf-8"?>
<p:tagLst xmlns:a="http://schemas.openxmlformats.org/drawingml/2006/main" xmlns:r="http://schemas.openxmlformats.org/officeDocument/2006/relationships" xmlns:p="http://schemas.openxmlformats.org/presentationml/2006/main">
  <p:tag name="NUM" val="10"/>
</p:tagLst>
</file>

<file path=ppt/tags/tag156.xml><?xml version="1.0" encoding="utf-8"?>
<p:tagLst xmlns:a="http://schemas.openxmlformats.org/drawingml/2006/main" xmlns:r="http://schemas.openxmlformats.org/officeDocument/2006/relationships" xmlns:p="http://schemas.openxmlformats.org/presentationml/2006/main">
  <p:tag name="NUM" val="11"/>
</p:tagLst>
</file>

<file path=ppt/tags/tag157.xml><?xml version="1.0" encoding="utf-8"?>
<p:tagLst xmlns:a="http://schemas.openxmlformats.org/drawingml/2006/main" xmlns:r="http://schemas.openxmlformats.org/officeDocument/2006/relationships" xmlns:p="http://schemas.openxmlformats.org/presentationml/2006/main">
  <p:tag name="NUM" val="12"/>
</p:tagLst>
</file>

<file path=ppt/tags/tag158.xml><?xml version="1.0" encoding="utf-8"?>
<p:tagLst xmlns:a="http://schemas.openxmlformats.org/drawingml/2006/main" xmlns:r="http://schemas.openxmlformats.org/officeDocument/2006/relationships" xmlns:p="http://schemas.openxmlformats.org/presentationml/2006/main">
  <p:tag name="NUM" val="13"/>
</p:tagLst>
</file>

<file path=ppt/tags/tag159.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5"/>
</p:tagLst>
</file>

<file path=ppt/tags/tag161.xml><?xml version="1.0" encoding="utf-8"?>
<p:tagLst xmlns:a="http://schemas.openxmlformats.org/drawingml/2006/main" xmlns:r="http://schemas.openxmlformats.org/officeDocument/2006/relationships" xmlns:p="http://schemas.openxmlformats.org/presentationml/2006/main">
  <p:tag name="NUM" val="16"/>
</p:tagLst>
</file>

<file path=ppt/tags/tag162.xml><?xml version="1.0" encoding="utf-8"?>
<p:tagLst xmlns:a="http://schemas.openxmlformats.org/drawingml/2006/main" xmlns:r="http://schemas.openxmlformats.org/officeDocument/2006/relationships" xmlns:p="http://schemas.openxmlformats.org/presentationml/2006/main">
  <p:tag name="NUM" val="17"/>
</p:tagLst>
</file>

<file path=ppt/tags/tag163.xml><?xml version="1.0" encoding="utf-8"?>
<p:tagLst xmlns:a="http://schemas.openxmlformats.org/drawingml/2006/main" xmlns:r="http://schemas.openxmlformats.org/officeDocument/2006/relationships" xmlns:p="http://schemas.openxmlformats.org/presentationml/2006/main">
  <p:tag name="NUM" val="18"/>
</p:tagLst>
</file>

<file path=ppt/tags/tag164.xml><?xml version="1.0" encoding="utf-8"?>
<p:tagLst xmlns:a="http://schemas.openxmlformats.org/drawingml/2006/main" xmlns:r="http://schemas.openxmlformats.org/officeDocument/2006/relationships" xmlns:p="http://schemas.openxmlformats.org/presentationml/2006/main">
  <p:tag name="NUM" val="19"/>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8"/>
</p:tagLst>
</file>

<file path=ppt/tags/tag183.xml><?xml version="1.0" encoding="utf-8"?>
<p:tagLst xmlns:a="http://schemas.openxmlformats.org/drawingml/2006/main" xmlns:r="http://schemas.openxmlformats.org/officeDocument/2006/relationships" xmlns:p="http://schemas.openxmlformats.org/presentationml/2006/main">
  <p:tag name="NUM" val="9"/>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3"/>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00ADCC"/>
    </a:accent1>
    <a:accent2>
      <a:srgbClr val="8A732B"/>
    </a:accent2>
    <a:accent3>
      <a:srgbClr val="004D46"/>
    </a:accent3>
    <a:accent4>
      <a:srgbClr val="00549F"/>
    </a:accent4>
    <a:accent5>
      <a:srgbClr val="7FD6E5"/>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00ADCC"/>
    </a:accent1>
    <a:accent2>
      <a:srgbClr val="8A732B"/>
    </a:accent2>
    <a:accent3>
      <a:srgbClr val="004D46"/>
    </a:accent3>
    <a:accent4>
      <a:srgbClr val="00549F"/>
    </a:accent4>
    <a:accent5>
      <a:srgbClr val="7FD6E5"/>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8A732B"/>
    </a:accent1>
    <a:accent2>
      <a:srgbClr val="00ADCC"/>
    </a:accent2>
    <a:accent3>
      <a:srgbClr val="004D46"/>
    </a:accent3>
    <a:accent4>
      <a:srgbClr val="00549F"/>
    </a:accent4>
    <a:accent5>
      <a:srgbClr val="F0AB00"/>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CC6FA-401C-4A1B-94F8-DABF6434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e2987-a07c-467f-8649-c54974ce52d6"/>
    <ds:schemaRef ds:uri="f17a919e-01ca-4fd0-9e94-71d11054c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9FB79C-D62A-4C27-AF94-2E657AA37CD0}">
  <ds:schemaRefs>
    <ds:schemaRef ds:uri="http://schemas.microsoft.com/office/2006/metadata/properties"/>
    <ds:schemaRef ds:uri="http://schemas.microsoft.com/office/infopath/2007/PartnerControls"/>
    <ds:schemaRef ds:uri="f17a919e-01ca-4fd0-9e94-71d11054cc71"/>
    <ds:schemaRef ds:uri="910e2987-a07c-467f-8649-c54974ce52d6"/>
  </ds:schemaRefs>
</ds:datastoreItem>
</file>

<file path=customXml/itemProps3.xml><?xml version="1.0" encoding="utf-8"?>
<ds:datastoreItem xmlns:ds="http://schemas.openxmlformats.org/officeDocument/2006/customXml" ds:itemID="{6F643E8A-62CF-429E-BF1E-D05142FDBB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4273</Words>
  <Application>Microsoft Office PowerPoint</Application>
  <PresentationFormat>On-screen Show (16:9)</PresentationFormat>
  <Paragraphs>239</Paragraphs>
  <Slides>22</Slides>
  <Notes>22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Roboto Mono Medium</vt:lpstr>
      <vt:lpstr>Anonymous Pro</vt:lpstr>
      <vt:lpstr>Coming Soon</vt:lpstr>
      <vt:lpstr>Concert One</vt:lpstr>
      <vt:lpstr>Times New Roman</vt:lpstr>
      <vt:lpstr>Söhne</vt:lpstr>
      <vt:lpstr>Arial</vt:lpstr>
      <vt:lpstr>Calibri</vt:lpstr>
      <vt:lpstr>Notebook Lesson by Slidesgo</vt:lpstr>
      <vt:lpstr>Pourquoi choisir le Nouveau-Brunswick?</vt:lpstr>
      <vt:lpstr>1. S’engager</vt:lpstr>
      <vt:lpstr>S’ENGAGER</vt:lpstr>
      <vt:lpstr>Poser des questions</vt:lpstr>
      <vt:lpstr>Ce que nous pensons et savons</vt:lpstr>
      <vt:lpstr>PowerPoint Presentation</vt:lpstr>
      <vt:lpstr>PowerPoint Presentation</vt:lpstr>
      <vt:lpstr>EXPLORER</vt:lpstr>
      <vt:lpstr>Faire des recherches</vt:lpstr>
      <vt:lpstr>EXPLIQUER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ÉLABORER</vt:lpstr>
      <vt:lpstr>Voir ce qu’EPFT a à offrir</vt:lpstr>
      <vt:lpstr>Ce que nous avons appris et découvert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Arseneault, Monica (PETL/EPFT)</dc:creator>
  <cp:lastModifiedBy>Marie-Anne Bédard-Wark</cp:lastModifiedBy>
  <cp:revision>18</cp:revision>
  <dcterms:modified xsi:type="dcterms:W3CDTF">2024-12-19T21:53:46Z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{"FileActivityType":"9","FileActivityTimeStamp":"2024-02-09T21:49:16.420Z","FileActivityUsersOnPage":[{"DisplayName":"Rebecca McCarthy","Id":"r.mccarthy@ccdf.ca"},{"DisplayName":"Rebecca McCarthy","Id":"r.mccarthy@ccdf.ca"}],"FileActivityNavigationId":null}</vt:lpwstr>
  </property>
  <property fmtid="{D5CDD505-2E9C-101B-9397-08002B2CF9AE}" pid="8" name="TriggerFlowInfo">
    <vt:lpwstr/>
  </property>
  <property fmtid="{D5CDD505-2E9C-101B-9397-08002B2CF9AE}" pid="9" name="ContentTypeId">
    <vt:lpwstr>0x0101002E1BEC7B3BD91142A9510FDBB430B067</vt:lpwstr>
  </property>
</Properties>
</file>